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1.xml" ContentType="application/vnd.openxmlformats-officedocument.presentationml.notesSlid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2.xml" ContentType="application/vnd.openxmlformats-officedocument.presentationml.notesSlid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  <p:sldMasterId id="2147483733" r:id="rId5"/>
  </p:sldMasterIdLst>
  <p:notesMasterIdLst>
    <p:notesMasterId r:id="rId29"/>
  </p:notesMasterIdLst>
  <p:sldIdLst>
    <p:sldId id="322" r:id="rId6"/>
    <p:sldId id="607" r:id="rId7"/>
    <p:sldId id="601" r:id="rId8"/>
    <p:sldId id="600" r:id="rId9"/>
    <p:sldId id="301" r:id="rId10"/>
    <p:sldId id="302" r:id="rId11"/>
    <p:sldId id="717" r:id="rId12"/>
    <p:sldId id="604" r:id="rId13"/>
    <p:sldId id="414" r:id="rId14"/>
    <p:sldId id="592" r:id="rId15"/>
    <p:sldId id="715" r:id="rId16"/>
    <p:sldId id="714" r:id="rId17"/>
    <p:sldId id="320" r:id="rId18"/>
    <p:sldId id="290" r:id="rId19"/>
    <p:sldId id="606" r:id="rId20"/>
    <p:sldId id="425" r:id="rId21"/>
    <p:sldId id="626" r:id="rId22"/>
    <p:sldId id="713" r:id="rId23"/>
    <p:sldId id="315" r:id="rId24"/>
    <p:sldId id="316" r:id="rId25"/>
    <p:sldId id="627" r:id="rId26"/>
    <p:sldId id="608" r:id="rId27"/>
    <p:sldId id="31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cy Daniels" initials="TD" lastIdx="11" clrIdx="0">
    <p:extLst>
      <p:ext uri="{19B8F6BF-5375-455C-9EA6-DF929625EA0E}">
        <p15:presenceInfo xmlns:p15="http://schemas.microsoft.com/office/powerpoint/2012/main" userId="Tracy Daniel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859A"/>
    <a:srgbClr val="DD9B02"/>
    <a:srgbClr val="002B53"/>
    <a:srgbClr val="D15F20"/>
    <a:srgbClr val="2B72B5"/>
    <a:srgbClr val="F57DAD"/>
    <a:srgbClr val="F7C0C9"/>
    <a:srgbClr val="D7A09F"/>
    <a:srgbClr val="E8BEC8"/>
    <a:srgbClr val="0C7E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5" autoAdjust="0"/>
    <p:restoredTop sz="94660"/>
  </p:normalViewPr>
  <p:slideViewPr>
    <p:cSldViewPr>
      <p:cViewPr varScale="1">
        <p:scale>
          <a:sx n="69" d="100"/>
          <a:sy n="69" d="100"/>
        </p:scale>
        <p:origin x="120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334" d="100"/>
          <a:sy n="334" d="100"/>
        </p:scale>
        <p:origin x="1512" y="69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borahP\Desktop\MYPE%202020\Excel\MYPE%20report%20table%20website_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7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incelleD.STATSSA\Documents\2020\Report%202\Presentation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incelleD.STATSSA\Documents\2020\Report%202\Presentation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incelleD.STATSSA\Documents\2020\Report%202\Presentation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34925" cap="rnd">
              <a:solidFill>
                <a:srgbClr val="EEB42D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EEB42D"/>
              </a:solidFill>
              <a:ln w="9525">
                <a:noFill/>
              </a:ln>
              <a:effectLst/>
            </c:spPr>
          </c:marker>
          <c:dLbls>
            <c:dLbl>
              <c:idx val="5"/>
              <c:layout>
                <c:manualLayout>
                  <c:x val="-3.2536412845234272E-2"/>
                  <c:y val="-5.74519213370102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rgbClr val="C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518-4A54-97FF-0CFC42B0EB43}"/>
                </c:ext>
              </c:extLst>
            </c:dLbl>
            <c:dLbl>
              <c:idx val="17"/>
              <c:layout>
                <c:manualLayout>
                  <c:x val="-1.7042882918932238E-2"/>
                  <c:y val="-8.04326898718143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C00000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518-4A54-97FF-0CFC42B0EB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'[MYPE report table website_2020.xlsx]Assumption of LE withoutHIV&amp;TFR'!$A$4:$A$21</c:f>
              <c:numCache>
                <c:formatCode>General</c:formatCode>
                <c:ptCount val="1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</c:numCache>
            </c:numRef>
          </c:xVal>
          <c:yVal>
            <c:numRef>
              <c:f>'[MYPE report table website_2020.xlsx]Assumption of LE withoutHIV&amp;TFR'!$B$4:$B$21</c:f>
              <c:numCache>
                <c:formatCode>0.00</c:formatCode>
                <c:ptCount val="18"/>
                <c:pt idx="0">
                  <c:v>2.42</c:v>
                </c:pt>
                <c:pt idx="1">
                  <c:v>2.54</c:v>
                </c:pt>
                <c:pt idx="2">
                  <c:v>2.59</c:v>
                </c:pt>
                <c:pt idx="3">
                  <c:v>2.63</c:v>
                </c:pt>
                <c:pt idx="4">
                  <c:v>2.65</c:v>
                </c:pt>
                <c:pt idx="5">
                  <c:v>2.66</c:v>
                </c:pt>
                <c:pt idx="6">
                  <c:v>2.62</c:v>
                </c:pt>
                <c:pt idx="7">
                  <c:v>2.58</c:v>
                </c:pt>
                <c:pt idx="8">
                  <c:v>2.5099999999999998</c:v>
                </c:pt>
                <c:pt idx="9">
                  <c:v>2.46</c:v>
                </c:pt>
                <c:pt idx="10">
                  <c:v>2.42</c:v>
                </c:pt>
                <c:pt idx="11">
                  <c:v>2.39</c:v>
                </c:pt>
                <c:pt idx="12">
                  <c:v>2.38</c:v>
                </c:pt>
                <c:pt idx="13">
                  <c:v>2.37</c:v>
                </c:pt>
                <c:pt idx="14">
                  <c:v>2.36</c:v>
                </c:pt>
                <c:pt idx="15">
                  <c:v>2.35</c:v>
                </c:pt>
                <c:pt idx="16" formatCode="General">
                  <c:v>2.34</c:v>
                </c:pt>
                <c:pt idx="17">
                  <c:v>2.33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518-4A54-97FF-0CFC42B0EB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8757296"/>
        <c:axId val="608761560"/>
      </c:scatterChart>
      <c:valAx>
        <c:axId val="608757296"/>
        <c:scaling>
          <c:orientation val="minMax"/>
          <c:max val="2020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08761560"/>
        <c:crosses val="autoZero"/>
        <c:crossBetween val="midCat"/>
      </c:valAx>
      <c:valAx>
        <c:axId val="608761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08757296"/>
        <c:crosses val="autoZero"/>
        <c:crossBetween val="midCat"/>
      </c:valAx>
      <c:spPr>
        <a:solidFill>
          <a:srgbClr val="F2F2F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Sheet5!$E$12</c:f>
              <c:strCache>
                <c:ptCount val="1"/>
                <c:pt idx="0">
                  <c:v>Employed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#\ ##0.0\ &quot;M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Sheet5!$G$11</c:f>
              <c:strCache>
                <c:ptCount val="1"/>
                <c:pt idx="0">
                  <c:v>RSA Born</c:v>
                </c:pt>
              </c:strCache>
            </c:strRef>
          </c:cat>
          <c:val>
            <c:numRef>
              <c:f>Sheet5!$G$12</c:f>
              <c:numCache>
                <c:formatCode>General</c:formatCode>
                <c:ptCount val="1"/>
                <c:pt idx="0">
                  <c:v>14939000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19-4920-9BA8-185DB6863CE8}"/>
            </c:ext>
          </c:extLst>
        </c:ser>
        <c:ser>
          <c:idx val="1"/>
          <c:order val="1"/>
          <c:tx>
            <c:strRef>
              <c:f>Sheet5!$E$13</c:f>
              <c:strCache>
                <c:ptCount val="1"/>
                <c:pt idx="0">
                  <c:v>Unemployed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#\ ##0.0\ &quot;M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Sheet5!$G$11</c:f>
              <c:strCache>
                <c:ptCount val="1"/>
                <c:pt idx="0">
                  <c:v>RSA Born</c:v>
                </c:pt>
              </c:strCache>
            </c:strRef>
          </c:cat>
          <c:val>
            <c:numRef>
              <c:f>Sheet5!$G$13</c:f>
              <c:numCache>
                <c:formatCode>General</c:formatCode>
                <c:ptCount val="1"/>
                <c:pt idx="0">
                  <c:v>5929000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19-4920-9BA8-185DB6863CE8}"/>
            </c:ext>
          </c:extLst>
        </c:ser>
        <c:ser>
          <c:idx val="2"/>
          <c:order val="2"/>
          <c:tx>
            <c:strRef>
              <c:f>Sheet5!$E$14</c:f>
              <c:strCache>
                <c:ptCount val="1"/>
                <c:pt idx="0">
                  <c:v>Discouraged Work Seekers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19050">
              <a:solidFill>
                <a:schemeClr val="bg1"/>
              </a:solidFill>
              <a:prstDash val="sysDot"/>
            </a:ln>
            <a:effectLst/>
          </c:spPr>
          <c:invertIfNegative val="0"/>
          <c:dLbls>
            <c:numFmt formatCode="#\ ##0.0\ &quot;M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Sheet5!$G$11</c:f>
              <c:strCache>
                <c:ptCount val="1"/>
                <c:pt idx="0">
                  <c:v>RSA Born</c:v>
                </c:pt>
              </c:strCache>
            </c:strRef>
          </c:cat>
          <c:val>
            <c:numRef>
              <c:f>Sheet5!$G$14</c:f>
              <c:numCache>
                <c:formatCode>General</c:formatCode>
                <c:ptCount val="1"/>
                <c:pt idx="0">
                  <c:v>2363000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19-4920-9BA8-185DB6863CE8}"/>
            </c:ext>
          </c:extLst>
        </c:ser>
        <c:ser>
          <c:idx val="3"/>
          <c:order val="3"/>
          <c:tx>
            <c:strRef>
              <c:f>Sheet5!$E$15</c:f>
              <c:strCache>
                <c:ptCount val="1"/>
                <c:pt idx="0">
                  <c:v>Other NEA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#\ ##0.0\ &quot;M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Sheet5!$G$11</c:f>
              <c:strCache>
                <c:ptCount val="1"/>
                <c:pt idx="0">
                  <c:v>RSA Born</c:v>
                </c:pt>
              </c:strCache>
            </c:strRef>
          </c:cat>
          <c:val>
            <c:numRef>
              <c:f>Sheet5!$G$15</c:f>
              <c:numCache>
                <c:formatCode>General</c:formatCode>
                <c:ptCount val="1"/>
                <c:pt idx="0">
                  <c:v>12157000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19-4920-9BA8-185DB6863C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06457759"/>
        <c:axId val="1821895727"/>
      </c:barChart>
      <c:catAx>
        <c:axId val="20064577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1895727"/>
        <c:crosses val="autoZero"/>
        <c:auto val="1"/>
        <c:lblAlgn val="ctr"/>
        <c:lblOffset val="100"/>
        <c:noMultiLvlLbl val="0"/>
      </c:catAx>
      <c:valAx>
        <c:axId val="1821895727"/>
        <c:scaling>
          <c:orientation val="minMax"/>
          <c:max val="38000000"/>
          <c:min val="0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6457759"/>
        <c:crosses val="autoZero"/>
        <c:crossBetween val="between"/>
        <c:dispUnits>
          <c:builtInUnit val="millions"/>
          <c:dispUnitsLbl>
            <c:layout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Sheet5!$E$12</c:f>
              <c:strCache>
                <c:ptCount val="1"/>
                <c:pt idx="0">
                  <c:v>Employed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Sheet5!$F$11</c:f>
              <c:strCache>
                <c:ptCount val="1"/>
                <c:pt idx="0">
                  <c:v>Foreign Born</c:v>
                </c:pt>
              </c:strCache>
            </c:strRef>
          </c:cat>
          <c:val>
            <c:numRef>
              <c:f>Sheet5!$F$12</c:f>
              <c:numCache>
                <c:formatCode>General</c:formatCode>
                <c:ptCount val="1"/>
                <c:pt idx="0">
                  <c:v>1251000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19-4920-9BA8-185DB6863CE8}"/>
            </c:ext>
          </c:extLst>
        </c:ser>
        <c:ser>
          <c:idx val="1"/>
          <c:order val="1"/>
          <c:tx>
            <c:strRef>
              <c:f>Sheet5!$E$13</c:f>
              <c:strCache>
                <c:ptCount val="1"/>
                <c:pt idx="0">
                  <c:v>Unemployed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Sheet5!$F$11</c:f>
              <c:strCache>
                <c:ptCount val="1"/>
                <c:pt idx="0">
                  <c:v>Foreign Born</c:v>
                </c:pt>
              </c:strCache>
            </c:strRef>
          </c:cat>
          <c:val>
            <c:numRef>
              <c:f>Sheet5!$F$13</c:f>
              <c:numCache>
                <c:formatCode>General</c:formatCode>
                <c:ptCount val="1"/>
                <c:pt idx="0">
                  <c:v>282000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19-4920-9BA8-185DB6863CE8}"/>
            </c:ext>
          </c:extLst>
        </c:ser>
        <c:ser>
          <c:idx val="2"/>
          <c:order val="2"/>
          <c:tx>
            <c:strRef>
              <c:f>Sheet5!$E$14</c:f>
              <c:strCache>
                <c:ptCount val="1"/>
                <c:pt idx="0">
                  <c:v>Discouraged Work Seekers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19050">
              <a:solidFill>
                <a:schemeClr val="bg1"/>
              </a:solidFill>
              <a:prstDash val="sysDot"/>
            </a:ln>
            <a:effectLst/>
          </c:spPr>
          <c:invertIfNegative val="0"/>
          <c:cat>
            <c:strRef>
              <c:f>Sheet5!$F$11</c:f>
              <c:strCache>
                <c:ptCount val="1"/>
                <c:pt idx="0">
                  <c:v>Foreign Born</c:v>
                </c:pt>
              </c:strCache>
            </c:strRef>
          </c:cat>
          <c:val>
            <c:numRef>
              <c:f>Sheet5!$F$14</c:f>
              <c:numCache>
                <c:formatCode>General</c:formatCode>
                <c:ptCount val="1"/>
                <c:pt idx="0">
                  <c:v>73000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19-4920-9BA8-185DB6863CE8}"/>
            </c:ext>
          </c:extLst>
        </c:ser>
        <c:ser>
          <c:idx val="3"/>
          <c:order val="3"/>
          <c:tx>
            <c:strRef>
              <c:f>Sheet5!$E$15</c:f>
              <c:strCache>
                <c:ptCount val="1"/>
                <c:pt idx="0">
                  <c:v>Other NEA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Sheet5!$F$11</c:f>
              <c:strCache>
                <c:ptCount val="1"/>
                <c:pt idx="0">
                  <c:v>Foreign Born</c:v>
                </c:pt>
              </c:strCache>
            </c:strRef>
          </c:cat>
          <c:val>
            <c:numRef>
              <c:f>Sheet5!$F$15</c:f>
              <c:numCache>
                <c:formatCode>General</c:formatCode>
                <c:ptCount val="1"/>
                <c:pt idx="0">
                  <c:v>378000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19-4920-9BA8-185DB6863C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06457759"/>
        <c:axId val="1821895727"/>
      </c:barChart>
      <c:catAx>
        <c:axId val="20064577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953735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1895727"/>
        <c:crosses val="autoZero"/>
        <c:auto val="1"/>
        <c:lblAlgn val="ctr"/>
        <c:lblOffset val="100"/>
        <c:noMultiLvlLbl val="0"/>
      </c:catAx>
      <c:valAx>
        <c:axId val="1821895727"/>
        <c:scaling>
          <c:orientation val="minMax"/>
          <c:max val="38000000"/>
          <c:min val="0"/>
        </c:scaling>
        <c:delete val="0"/>
        <c:axPos val="b"/>
        <c:majorGridlines>
          <c:spPr>
            <a:ln w="3175" cap="flat" cmpd="sng" algn="ctr">
              <a:solidFill>
                <a:sysClr val="window" lastClr="FFFFFF">
                  <a:lumMod val="95000"/>
                </a:sys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6457759"/>
        <c:crosses val="autoZero"/>
        <c:crossBetween val="between"/>
        <c:dispUnits>
          <c:builtInUnit val="millions"/>
          <c:dispUnitsLbl>
            <c:layout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Migrant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Employed</c:v>
                </c:pt>
                <c:pt idx="1">
                  <c:v>Unemployed</c:v>
                </c:pt>
                <c:pt idx="3">
                  <c:v>Formal employment</c:v>
                </c:pt>
                <c:pt idx="4">
                  <c:v>Informal employment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81.599999999999994</c:v>
                </c:pt>
                <c:pt idx="1">
                  <c:v>18.399999999999999</c:v>
                </c:pt>
                <c:pt idx="3">
                  <c:v>47.9</c:v>
                </c:pt>
                <c:pt idx="4">
                  <c:v>52.1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1F-476E-AEE9-70489FEE133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Non-migrant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Employed</c:v>
                </c:pt>
                <c:pt idx="1">
                  <c:v>Unemployed</c:v>
                </c:pt>
                <c:pt idx="3">
                  <c:v>Formal employment</c:v>
                </c:pt>
                <c:pt idx="4">
                  <c:v>Informal employment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71.599999999999994</c:v>
                </c:pt>
                <c:pt idx="1">
                  <c:v>28.4</c:v>
                </c:pt>
                <c:pt idx="3">
                  <c:v>71.599999999999994</c:v>
                </c:pt>
                <c:pt idx="4">
                  <c:v>28.4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1F-476E-AEE9-70489FEE13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9"/>
        <c:axId val="-1345552336"/>
        <c:axId val="-1345563760"/>
      </c:barChart>
      <c:catAx>
        <c:axId val="-134555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345563760"/>
        <c:crosses val="autoZero"/>
        <c:auto val="1"/>
        <c:lblAlgn val="ctr"/>
        <c:lblOffset val="100"/>
        <c:noMultiLvlLbl val="0"/>
      </c:catAx>
      <c:valAx>
        <c:axId val="-1345563760"/>
        <c:scaling>
          <c:orientation val="minMax"/>
        </c:scaling>
        <c:delete val="0"/>
        <c:axPos val="l"/>
        <c:numFmt formatCode="0\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345552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593939236334956"/>
          <c:y val="0.22550703178574028"/>
          <c:w val="0.36016704024075752"/>
          <c:h val="7.2056648878094001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Sheet2!$I$2</c:f>
              <c:strCache>
                <c:ptCount val="1"/>
                <c:pt idx="0">
                  <c:v>Formal sector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Sheet2!$H$3:$H$23</c:f>
              <c:strCache>
                <c:ptCount val="21"/>
                <c:pt idx="0">
                  <c:v>Male</c:v>
                </c:pt>
                <c:pt idx="1">
                  <c:v>Female</c:v>
                </c:pt>
                <c:pt idx="3">
                  <c:v>15 - 24</c:v>
                </c:pt>
                <c:pt idx="4">
                  <c:v>25 - 34</c:v>
                </c:pt>
                <c:pt idx="5">
                  <c:v>35 - 44</c:v>
                </c:pt>
                <c:pt idx="6">
                  <c:v>45 - 54</c:v>
                </c:pt>
                <c:pt idx="7">
                  <c:v>55 - 64</c:v>
                </c:pt>
                <c:pt idx="9">
                  <c:v>Metro</c:v>
                </c:pt>
                <c:pt idx="10">
                  <c:v> Non Metro</c:v>
                </c:pt>
                <c:pt idx="12">
                  <c:v>WC</c:v>
                </c:pt>
                <c:pt idx="13">
                  <c:v>EC</c:v>
                </c:pt>
                <c:pt idx="14">
                  <c:v>NC</c:v>
                </c:pt>
                <c:pt idx="15">
                  <c:v>FS</c:v>
                </c:pt>
                <c:pt idx="16">
                  <c:v>KZN</c:v>
                </c:pt>
                <c:pt idx="17">
                  <c:v>NW</c:v>
                </c:pt>
                <c:pt idx="18">
                  <c:v>GP</c:v>
                </c:pt>
                <c:pt idx="19">
                  <c:v>MP</c:v>
                </c:pt>
                <c:pt idx="20">
                  <c:v>LP</c:v>
                </c:pt>
              </c:strCache>
            </c:strRef>
          </c:cat>
          <c:val>
            <c:numRef>
              <c:f>Sheet2!$I$3:$I$23</c:f>
              <c:numCache>
                <c:formatCode>0.0</c:formatCode>
                <c:ptCount val="21"/>
                <c:pt idx="0">
                  <c:v>45.7</c:v>
                </c:pt>
                <c:pt idx="1">
                  <c:v>52.2</c:v>
                </c:pt>
                <c:pt idx="3">
                  <c:v>30</c:v>
                </c:pt>
                <c:pt idx="4">
                  <c:v>41.3</c:v>
                </c:pt>
                <c:pt idx="5">
                  <c:v>48.6</c:v>
                </c:pt>
                <c:pt idx="6">
                  <c:v>60.5</c:v>
                </c:pt>
                <c:pt idx="7">
                  <c:v>76.5</c:v>
                </c:pt>
                <c:pt idx="9">
                  <c:v>55.7</c:v>
                </c:pt>
                <c:pt idx="10">
                  <c:v>38.700000000000003</c:v>
                </c:pt>
                <c:pt idx="12">
                  <c:v>54.4</c:v>
                </c:pt>
                <c:pt idx="13">
                  <c:v>33.700000000000003</c:v>
                </c:pt>
                <c:pt idx="14">
                  <c:v>60.5</c:v>
                </c:pt>
                <c:pt idx="15">
                  <c:v>28.2</c:v>
                </c:pt>
                <c:pt idx="16">
                  <c:v>34.5</c:v>
                </c:pt>
                <c:pt idx="17">
                  <c:v>44.2</c:v>
                </c:pt>
                <c:pt idx="18">
                  <c:v>56.7</c:v>
                </c:pt>
                <c:pt idx="19">
                  <c:v>37.299999999999997</c:v>
                </c:pt>
                <c:pt idx="20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7E-4EB9-B539-5B0E8C1DB3D6}"/>
            </c:ext>
          </c:extLst>
        </c:ser>
        <c:ser>
          <c:idx val="1"/>
          <c:order val="1"/>
          <c:tx>
            <c:strRef>
              <c:f>Sheet2!$J$2</c:f>
              <c:strCache>
                <c:ptCount val="1"/>
                <c:pt idx="0">
                  <c:v>Informal sector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EE5-4BD1-AD8A-A686B48C659F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FF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EE5-4BD1-AD8A-A686B48C65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Sheet2!$H$3:$H$23</c:f>
              <c:strCache>
                <c:ptCount val="21"/>
                <c:pt idx="0">
                  <c:v>Male</c:v>
                </c:pt>
                <c:pt idx="1">
                  <c:v>Female</c:v>
                </c:pt>
                <c:pt idx="3">
                  <c:v>15 - 24</c:v>
                </c:pt>
                <c:pt idx="4">
                  <c:v>25 - 34</c:v>
                </c:pt>
                <c:pt idx="5">
                  <c:v>35 - 44</c:v>
                </c:pt>
                <c:pt idx="6">
                  <c:v>45 - 54</c:v>
                </c:pt>
                <c:pt idx="7">
                  <c:v>55 - 64</c:v>
                </c:pt>
                <c:pt idx="9">
                  <c:v>Metro</c:v>
                </c:pt>
                <c:pt idx="10">
                  <c:v> Non Metro</c:v>
                </c:pt>
                <c:pt idx="12">
                  <c:v>WC</c:v>
                </c:pt>
                <c:pt idx="13">
                  <c:v>EC</c:v>
                </c:pt>
                <c:pt idx="14">
                  <c:v>NC</c:v>
                </c:pt>
                <c:pt idx="15">
                  <c:v>FS</c:v>
                </c:pt>
                <c:pt idx="16">
                  <c:v>KZN</c:v>
                </c:pt>
                <c:pt idx="17">
                  <c:v>NW</c:v>
                </c:pt>
                <c:pt idx="18">
                  <c:v>GP</c:v>
                </c:pt>
                <c:pt idx="19">
                  <c:v>MP</c:v>
                </c:pt>
                <c:pt idx="20">
                  <c:v>LP</c:v>
                </c:pt>
              </c:strCache>
            </c:strRef>
          </c:cat>
          <c:val>
            <c:numRef>
              <c:f>Sheet2!$J$3:$J$23</c:f>
              <c:numCache>
                <c:formatCode>0.0</c:formatCode>
                <c:ptCount val="21"/>
                <c:pt idx="0">
                  <c:v>54.3</c:v>
                </c:pt>
                <c:pt idx="1">
                  <c:v>47.8</c:v>
                </c:pt>
                <c:pt idx="3">
                  <c:v>70</c:v>
                </c:pt>
                <c:pt idx="4">
                  <c:v>58.7</c:v>
                </c:pt>
                <c:pt idx="5">
                  <c:v>51.4</c:v>
                </c:pt>
                <c:pt idx="6">
                  <c:v>39.5</c:v>
                </c:pt>
                <c:pt idx="7">
                  <c:v>23.5</c:v>
                </c:pt>
                <c:pt idx="9">
                  <c:v>44.3</c:v>
                </c:pt>
                <c:pt idx="10">
                  <c:v>61.3</c:v>
                </c:pt>
                <c:pt idx="12">
                  <c:v>45.6</c:v>
                </c:pt>
                <c:pt idx="13">
                  <c:v>66.3</c:v>
                </c:pt>
                <c:pt idx="14">
                  <c:v>39.5</c:v>
                </c:pt>
                <c:pt idx="15">
                  <c:v>71.8</c:v>
                </c:pt>
                <c:pt idx="16">
                  <c:v>65.5</c:v>
                </c:pt>
                <c:pt idx="17">
                  <c:v>55.8</c:v>
                </c:pt>
                <c:pt idx="18">
                  <c:v>43.3</c:v>
                </c:pt>
                <c:pt idx="19">
                  <c:v>62.7</c:v>
                </c:pt>
                <c:pt idx="20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27E-4EB9-B539-5B0E8C1DB3D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-1345559952"/>
        <c:axId val="-1345542000"/>
      </c:barChart>
      <c:catAx>
        <c:axId val="-134555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345542000"/>
        <c:crosses val="autoZero"/>
        <c:auto val="1"/>
        <c:lblAlgn val="ctr"/>
        <c:lblOffset val="100"/>
        <c:noMultiLvlLbl val="0"/>
      </c:catAx>
      <c:valAx>
        <c:axId val="-1345542000"/>
        <c:scaling>
          <c:orientation val="minMax"/>
          <c:max val="100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345559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Migrant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2B72B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4BB-4805-B602-BC2C83908C79}"/>
              </c:ext>
            </c:extLst>
          </c:dPt>
          <c:dPt>
            <c:idx val="8"/>
            <c:invertIfNegative val="0"/>
            <c:bubble3D val="0"/>
            <c:spPr>
              <a:solidFill>
                <a:srgbClr val="2B72B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4BB-4805-B602-BC2C83908C79}"/>
              </c:ext>
            </c:extLst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Sheet3!$A$2:$A$10</c:f>
              <c:strCache>
                <c:ptCount val="9"/>
                <c:pt idx="0">
                  <c:v>Contribution to UIF</c:v>
                </c:pt>
                <c:pt idx="1">
                  <c:v>No contribution to UIF</c:v>
                </c:pt>
                <c:pt idx="3">
                  <c:v>Employment contract</c:v>
                </c:pt>
                <c:pt idx="4">
                  <c:v>No employment contract</c:v>
                </c:pt>
                <c:pt idx="6">
                  <c:v>Limited duration</c:v>
                </c:pt>
                <c:pt idx="7">
                  <c:v>Permanent nature</c:v>
                </c:pt>
                <c:pt idx="8">
                  <c:v>Unspecified duration</c:v>
                </c:pt>
              </c:strCache>
            </c:strRef>
          </c:cat>
          <c:val>
            <c:numRef>
              <c:f>Sheet3!$B$2:$B$10</c:f>
              <c:numCache>
                <c:formatCode>0.0</c:formatCode>
                <c:ptCount val="9"/>
                <c:pt idx="0">
                  <c:v>44.4</c:v>
                </c:pt>
                <c:pt idx="1">
                  <c:v>55.6</c:v>
                </c:pt>
                <c:pt idx="3">
                  <c:v>59.5</c:v>
                </c:pt>
                <c:pt idx="4">
                  <c:v>40.5</c:v>
                </c:pt>
                <c:pt idx="6">
                  <c:v>8.9</c:v>
                </c:pt>
                <c:pt idx="7">
                  <c:v>49.9</c:v>
                </c:pt>
                <c:pt idx="8">
                  <c:v>41.3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1A-480B-AAF7-A59B9A5AAC39}"/>
            </c:ext>
          </c:extLst>
        </c:ser>
        <c:ser>
          <c:idx val="1"/>
          <c:order val="1"/>
          <c:tx>
            <c:strRef>
              <c:f>Sheet3!$C$1</c:f>
              <c:strCache>
                <c:ptCount val="1"/>
                <c:pt idx="0">
                  <c:v>Non-migrant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Sheet3!$A$2:$A$10</c:f>
              <c:strCache>
                <c:ptCount val="9"/>
                <c:pt idx="0">
                  <c:v>Contribution to UIF</c:v>
                </c:pt>
                <c:pt idx="1">
                  <c:v>No contribution to UIF</c:v>
                </c:pt>
                <c:pt idx="3">
                  <c:v>Employment contract</c:v>
                </c:pt>
                <c:pt idx="4">
                  <c:v>No employment contract</c:v>
                </c:pt>
                <c:pt idx="6">
                  <c:v>Limited duration</c:v>
                </c:pt>
                <c:pt idx="7">
                  <c:v>Permanent nature</c:v>
                </c:pt>
                <c:pt idx="8">
                  <c:v>Unspecified duration</c:v>
                </c:pt>
              </c:strCache>
            </c:strRef>
          </c:cat>
          <c:val>
            <c:numRef>
              <c:f>Sheet3!$C$2:$C$10</c:f>
              <c:numCache>
                <c:formatCode>0.0</c:formatCode>
                <c:ptCount val="9"/>
                <c:pt idx="0">
                  <c:v>61.6</c:v>
                </c:pt>
                <c:pt idx="1">
                  <c:v>38.4</c:v>
                </c:pt>
                <c:pt idx="3">
                  <c:v>81.599999999999994</c:v>
                </c:pt>
                <c:pt idx="4">
                  <c:v>18.399999999999999</c:v>
                </c:pt>
                <c:pt idx="6">
                  <c:v>13.6</c:v>
                </c:pt>
                <c:pt idx="7">
                  <c:v>62.3</c:v>
                </c:pt>
                <c:pt idx="8">
                  <c:v>24.1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1A-480B-AAF7-A59B9A5AAC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1345536560"/>
        <c:axId val="-1345541456"/>
      </c:barChart>
      <c:catAx>
        <c:axId val="-1345536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345541456"/>
        <c:crosses val="autoZero"/>
        <c:auto val="1"/>
        <c:lblAlgn val="ctr"/>
        <c:lblOffset val="100"/>
        <c:noMultiLvlLbl val="0"/>
      </c:catAx>
      <c:valAx>
        <c:axId val="-1345541456"/>
        <c:scaling>
          <c:orientation val="minMax"/>
        </c:scaling>
        <c:delete val="0"/>
        <c:axPos val="l"/>
        <c:numFmt formatCode="0\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345536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9387783040378125"/>
          <c:y val="7.4102819954238716E-2"/>
          <c:w val="0.30742295486461524"/>
          <c:h val="7.4959163045433014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50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EA6-463A-9FB3-F6C4B01F5CD1}"/>
              </c:ext>
            </c:extLst>
          </c:dPt>
          <c:dPt>
            <c:idx val="1"/>
            <c:invertIfNegative val="0"/>
            <c:bubble3D val="0"/>
            <c:spPr>
              <a:solidFill>
                <a:srgbClr val="C050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EA6-463A-9FB3-F6C4B01F5CD1}"/>
              </c:ext>
            </c:extLst>
          </c:dPt>
          <c:dPt>
            <c:idx val="2"/>
            <c:invertIfNegative val="0"/>
            <c:bubble3D val="0"/>
            <c:spPr>
              <a:solidFill>
                <a:srgbClr val="C050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EA6-463A-9FB3-F6C4B01F5CD1}"/>
              </c:ext>
            </c:extLst>
          </c:dPt>
          <c:dPt>
            <c:idx val="3"/>
            <c:invertIfNegative val="0"/>
            <c:bubble3D val="0"/>
            <c:spPr>
              <a:solidFill>
                <a:srgbClr val="C050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EA6-463A-9FB3-F6C4B01F5CD1}"/>
              </c:ext>
            </c:extLst>
          </c:dPt>
          <c:dPt>
            <c:idx val="4"/>
            <c:invertIfNegative val="0"/>
            <c:bubble3D val="0"/>
            <c:spPr>
              <a:solidFill>
                <a:srgbClr val="F7964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EA6-463A-9FB3-F6C4B01F5CD1}"/>
              </c:ext>
            </c:extLst>
          </c:dPt>
          <c:dPt>
            <c:idx val="5"/>
            <c:invertIfNegative val="0"/>
            <c:bubble3D val="0"/>
            <c:spPr>
              <a:solidFill>
                <a:srgbClr val="9BBB58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2FB7-4F2C-9704-698A7AFD759F}"/>
              </c:ext>
            </c:extLst>
          </c:dPt>
          <c:dPt>
            <c:idx val="6"/>
            <c:invertIfNegative val="0"/>
            <c:bubble3D val="0"/>
            <c:spPr>
              <a:solidFill>
                <a:srgbClr val="9BBB58">
                  <a:lumMod val="50000"/>
                </a:srgbClr>
              </a:solidFill>
              <a:ln>
                <a:solidFill>
                  <a:sysClr val="windowText" lastClr="000000">
                    <a:lumMod val="15000"/>
                    <a:lumOff val="8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19C-4C5D-9142-4ECC78316533}"/>
              </c:ext>
            </c:extLst>
          </c:dPt>
          <c:dPt>
            <c:idx val="7"/>
            <c:invertIfNegative val="0"/>
            <c:bubble3D val="0"/>
            <c:spPr>
              <a:solidFill>
                <a:srgbClr val="9BBB58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FB7-4F2C-9704-698A7AFD759F}"/>
              </c:ext>
            </c:extLst>
          </c:dPt>
          <c:dPt>
            <c:idx val="8"/>
            <c:invertIfNegative val="0"/>
            <c:bubble3D val="0"/>
            <c:spPr>
              <a:solidFill>
                <a:srgbClr val="9BBB58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2FB7-4F2C-9704-698A7AFD759F}"/>
              </c:ext>
            </c:extLst>
          </c:dPt>
          <c:dPt>
            <c:idx val="9"/>
            <c:invertIfNegative val="0"/>
            <c:bubble3D val="0"/>
            <c:spPr>
              <a:solidFill>
                <a:srgbClr val="9BBB58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FB7-4F2C-9704-698A7AFD759F}"/>
              </c:ext>
            </c:extLst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'Space-Time Research'!$C$57:$C$66</c:f>
              <c:strCache>
                <c:ptCount val="10"/>
                <c:pt idx="0">
                  <c:v>Diabetes mellitus (E10-E14)</c:v>
                </c:pt>
                <c:pt idx="1">
                  <c:v>Cerebrovascular diseases (I60-I69)</c:v>
                </c:pt>
                <c:pt idx="2">
                  <c:v>Hypertensive diseases (I10-I15)</c:v>
                </c:pt>
                <c:pt idx="3">
                  <c:v>Other forms of heart disease (I30-I52)</c:v>
                </c:pt>
                <c:pt idx="4">
                  <c:v>Tuberculosis (A15-A19)</c:v>
                </c:pt>
                <c:pt idx="5">
                  <c:v>Human immunodeficiency virus [HIV] disease (B20-B24)</c:v>
                </c:pt>
                <c:pt idx="6">
                  <c:v>Influenza and pneumonia (J09-J18)</c:v>
                </c:pt>
                <c:pt idx="7">
                  <c:v>Other viral diseases (B25-B34)</c:v>
                </c:pt>
                <c:pt idx="8">
                  <c:v>Malignant neoplasms of female genital organs (C51-C58)</c:v>
                </c:pt>
                <c:pt idx="9">
                  <c:v>Ischaemic heart diseases (I20-I25)</c:v>
                </c:pt>
              </c:strCache>
            </c:strRef>
          </c:cat>
          <c:val>
            <c:numRef>
              <c:f>'Space-Time Research'!$D$57:$D$66</c:f>
              <c:numCache>
                <c:formatCode>0.0</c:formatCode>
                <c:ptCount val="10"/>
                <c:pt idx="0">
                  <c:v>7.3</c:v>
                </c:pt>
                <c:pt idx="1">
                  <c:v>6</c:v>
                </c:pt>
                <c:pt idx="2" formatCode="General">
                  <c:v>5.8</c:v>
                </c:pt>
                <c:pt idx="3" formatCode="General">
                  <c:v>5.5</c:v>
                </c:pt>
                <c:pt idx="4" formatCode="General">
                  <c:v>5.0999999999999996</c:v>
                </c:pt>
                <c:pt idx="5" formatCode="General">
                  <c:v>4.9000000000000004</c:v>
                </c:pt>
                <c:pt idx="6" formatCode="General">
                  <c:v>4.3</c:v>
                </c:pt>
                <c:pt idx="7" formatCode="General">
                  <c:v>3.1</c:v>
                </c:pt>
                <c:pt idx="8" formatCode="General">
                  <c:v>2.7</c:v>
                </c:pt>
                <c:pt idx="9" formatCode="General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9C-4C5D-9142-4ECC7831653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-1345558864"/>
        <c:axId val="-1345530576"/>
      </c:barChart>
      <c:catAx>
        <c:axId val="-13455588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1345530576"/>
        <c:crosses val="autoZero"/>
        <c:auto val="1"/>
        <c:lblAlgn val="ctr"/>
        <c:lblOffset val="100"/>
        <c:noMultiLvlLbl val="0"/>
      </c:catAx>
      <c:valAx>
        <c:axId val="-1345530576"/>
        <c:scaling>
          <c:orientation val="minMax"/>
        </c:scaling>
        <c:delete val="1"/>
        <c:axPos val="t"/>
        <c:numFmt formatCode="0.0" sourceLinked="1"/>
        <c:majorTickMark val="none"/>
        <c:minorTickMark val="none"/>
        <c:tickLblPos val="nextTo"/>
        <c:crossAx val="-134555886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449522673782443E-2"/>
          <c:y val="2.1920183471677752E-2"/>
          <c:w val="0.90163372036419098"/>
          <c:h val="0.739516748653827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'ndc15-49'!$I$29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FFFFF">
                <a:lumMod val="65000"/>
              </a:srgbClr>
            </a:solidFill>
            <a:ln>
              <a:noFill/>
            </a:ln>
            <a:effectLst/>
          </c:spPr>
          <c:invertIfNegative val="0"/>
          <c:cat>
            <c:strRef>
              <c:f>'ndc15-49'!$H$30:$H$36</c:f>
              <c:strCache>
                <c:ptCount val="7"/>
                <c:pt idx="0">
                  <c:v>15 - 19</c:v>
                </c:pt>
                <c:pt idx="1">
                  <c:v>20 - 24</c:v>
                </c:pt>
                <c:pt idx="2">
                  <c:v>25 - 29</c:v>
                </c:pt>
                <c:pt idx="3">
                  <c:v>30 - 34</c:v>
                </c:pt>
                <c:pt idx="4">
                  <c:v>35 - 39</c:v>
                </c:pt>
                <c:pt idx="5">
                  <c:v>40 - 44</c:v>
                </c:pt>
                <c:pt idx="6">
                  <c:v>45 - 49</c:v>
                </c:pt>
              </c:strCache>
            </c:strRef>
          </c:cat>
          <c:val>
            <c:numRef>
              <c:f>'ndc15-49'!$I$30:$I$36</c:f>
              <c:numCache>
                <c:formatCode>0.0</c:formatCode>
                <c:ptCount val="7"/>
                <c:pt idx="0">
                  <c:v>35</c:v>
                </c:pt>
                <c:pt idx="1">
                  <c:v>34</c:v>
                </c:pt>
                <c:pt idx="2">
                  <c:v>34</c:v>
                </c:pt>
                <c:pt idx="3">
                  <c:v>35.5</c:v>
                </c:pt>
                <c:pt idx="4">
                  <c:v>39.299999999999997</c:v>
                </c:pt>
                <c:pt idx="5">
                  <c:v>46.1</c:v>
                </c:pt>
                <c:pt idx="6">
                  <c:v>54.7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50-4481-A816-53AE2341DF01}"/>
            </c:ext>
          </c:extLst>
        </c:ser>
        <c:ser>
          <c:idx val="1"/>
          <c:order val="1"/>
          <c:tx>
            <c:strRef>
              <c:f>'ndc15-49'!$J$29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56A7">
                <a:lumMod val="75000"/>
              </a:srgbClr>
            </a:solidFill>
            <a:ln>
              <a:noFill/>
            </a:ln>
            <a:effectLst/>
          </c:spPr>
          <c:invertIfNegative val="0"/>
          <c:cat>
            <c:strRef>
              <c:f>'ndc15-49'!$H$30:$H$36</c:f>
              <c:strCache>
                <c:ptCount val="7"/>
                <c:pt idx="0">
                  <c:v>15 - 19</c:v>
                </c:pt>
                <c:pt idx="1">
                  <c:v>20 - 24</c:v>
                </c:pt>
                <c:pt idx="2">
                  <c:v>25 - 29</c:v>
                </c:pt>
                <c:pt idx="3">
                  <c:v>30 - 34</c:v>
                </c:pt>
                <c:pt idx="4">
                  <c:v>35 - 39</c:v>
                </c:pt>
                <c:pt idx="5">
                  <c:v>40 - 44</c:v>
                </c:pt>
                <c:pt idx="6">
                  <c:v>45 - 49</c:v>
                </c:pt>
              </c:strCache>
            </c:strRef>
          </c:cat>
          <c:val>
            <c:numRef>
              <c:f>'ndc15-49'!$J$30:$J$36</c:f>
              <c:numCache>
                <c:formatCode>0.0</c:formatCode>
                <c:ptCount val="7"/>
                <c:pt idx="0">
                  <c:v>30</c:v>
                </c:pt>
                <c:pt idx="1">
                  <c:v>27.4</c:v>
                </c:pt>
                <c:pt idx="2">
                  <c:v>29.4</c:v>
                </c:pt>
                <c:pt idx="3">
                  <c:v>32</c:v>
                </c:pt>
                <c:pt idx="4">
                  <c:v>36.5</c:v>
                </c:pt>
                <c:pt idx="5">
                  <c:v>44.7</c:v>
                </c:pt>
                <c:pt idx="6">
                  <c:v>54.6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50-4481-A816-53AE2341DF01}"/>
            </c:ext>
          </c:extLst>
        </c:ser>
        <c:ser>
          <c:idx val="2"/>
          <c:order val="2"/>
          <c:tx>
            <c:strRef>
              <c:f>'ndc15-49'!$K$29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C0504C">
                <a:lumMod val="50000"/>
              </a:srgbClr>
            </a:solidFill>
            <a:ln>
              <a:noFill/>
            </a:ln>
            <a:effectLst/>
          </c:spPr>
          <c:invertIfNegative val="0"/>
          <c:cat>
            <c:strRef>
              <c:f>'ndc15-49'!$H$30:$H$36</c:f>
              <c:strCache>
                <c:ptCount val="7"/>
                <c:pt idx="0">
                  <c:v>15 - 19</c:v>
                </c:pt>
                <c:pt idx="1">
                  <c:v>20 - 24</c:v>
                </c:pt>
                <c:pt idx="2">
                  <c:v>25 - 29</c:v>
                </c:pt>
                <c:pt idx="3">
                  <c:v>30 - 34</c:v>
                </c:pt>
                <c:pt idx="4">
                  <c:v>35 - 39</c:v>
                </c:pt>
                <c:pt idx="5">
                  <c:v>40 - 44</c:v>
                </c:pt>
                <c:pt idx="6">
                  <c:v>45 - 49</c:v>
                </c:pt>
              </c:strCache>
            </c:strRef>
          </c:cat>
          <c:val>
            <c:numRef>
              <c:f>'ndc15-49'!$K$30:$K$36</c:f>
              <c:numCache>
                <c:formatCode>0.0</c:formatCode>
                <c:ptCount val="7"/>
                <c:pt idx="0">
                  <c:v>30</c:v>
                </c:pt>
                <c:pt idx="1">
                  <c:v>28.2</c:v>
                </c:pt>
                <c:pt idx="2">
                  <c:v>29.1</c:v>
                </c:pt>
                <c:pt idx="3">
                  <c:v>32.299999999999997</c:v>
                </c:pt>
                <c:pt idx="4">
                  <c:v>38.200000000000003</c:v>
                </c:pt>
                <c:pt idx="5">
                  <c:v>45.9</c:v>
                </c:pt>
                <c:pt idx="6">
                  <c:v>54.2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50-4481-A816-53AE2341DF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45549072"/>
        <c:axId val="-1345562672"/>
      </c:barChart>
      <c:catAx>
        <c:axId val="-134554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1345562672"/>
        <c:crosses val="autoZero"/>
        <c:auto val="1"/>
        <c:lblAlgn val="ctr"/>
        <c:lblOffset val="100"/>
        <c:noMultiLvlLbl val="0"/>
      </c:catAx>
      <c:valAx>
        <c:axId val="-1345562672"/>
        <c:scaling>
          <c:orientation val="minMax"/>
        </c:scaling>
        <c:delete val="0"/>
        <c:axPos val="l"/>
        <c:numFmt formatCode="0\%" sourceLinked="0"/>
        <c:majorTickMark val="none"/>
        <c:minorTickMark val="none"/>
        <c:tickLblPos val="nextTo"/>
        <c:spPr>
          <a:noFill/>
          <a:ln>
            <a:solidFill>
              <a:sysClr val="windowText" lastClr="000000">
                <a:lumMod val="15000"/>
                <a:lumOff val="85000"/>
              </a:sys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13455490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/>
          <a:lstStyle/>
          <a:p>
            <a:pPr rtl="0">
              <a:defRPr>
                <a:latin typeface="+mn-lt"/>
              </a:defRPr>
            </a:pPr>
            <a:endParaRPr lang="en-US"/>
          </a:p>
        </c:txPr>
      </c:dTable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1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Sheet1!$I$3</c:f>
              <c:strCache>
                <c:ptCount val="1"/>
                <c:pt idx="0">
                  <c:v>Female 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3A6-4EC0-A991-5C38D3C0CD19}"/>
              </c:ext>
            </c:extLst>
          </c:dPt>
          <c:dLbls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3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53A6-4EC0-A991-5C38D3C0CD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Sheet1!$H$4:$H$11</c:f>
              <c:strCache>
                <c:ptCount val="8"/>
                <c:pt idx="0">
                  <c:v>15-19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35-39</c:v>
                </c:pt>
                <c:pt idx="5">
                  <c:v>40-44</c:v>
                </c:pt>
                <c:pt idx="6">
                  <c:v>45-49</c:v>
                </c:pt>
                <c:pt idx="7">
                  <c:v>SA (15-49)</c:v>
                </c:pt>
              </c:strCache>
            </c:strRef>
          </c:cat>
          <c:val>
            <c:numRef>
              <c:f>Sheet1!$I$4:$I$11</c:f>
              <c:numCache>
                <c:formatCode>0</c:formatCode>
                <c:ptCount val="8"/>
                <c:pt idx="0">
                  <c:v>514.65367341121873</c:v>
                </c:pt>
                <c:pt idx="1">
                  <c:v>766.33560812721055</c:v>
                </c:pt>
                <c:pt idx="2">
                  <c:v>1308.390503209323</c:v>
                </c:pt>
                <c:pt idx="3">
                  <c:v>1514.2565181585744</c:v>
                </c:pt>
                <c:pt idx="4">
                  <c:v>1749.8551430585014</c:v>
                </c:pt>
                <c:pt idx="5">
                  <c:v>1879.9551058644413</c:v>
                </c:pt>
                <c:pt idx="6">
                  <c:v>2013.5240921372661</c:v>
                </c:pt>
                <c:pt idx="7">
                  <c:v>1582.7424402574379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A6-4EC0-A991-5C38D3C0CD19}"/>
            </c:ext>
          </c:extLst>
        </c:ser>
        <c:ser>
          <c:idx val="1"/>
          <c:order val="1"/>
          <c:tx>
            <c:strRef>
              <c:f>Sheet1!$J$3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3A6-4EC0-A991-5C38D3C0CD19}"/>
              </c:ext>
            </c:extLst>
          </c:dPt>
          <c:dLbls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3A6-4EC0-A991-5C38D3C0CD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Sheet1!$H$4:$H$11</c:f>
              <c:strCache>
                <c:ptCount val="8"/>
                <c:pt idx="0">
                  <c:v>15-19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35-39</c:v>
                </c:pt>
                <c:pt idx="5">
                  <c:v>40-44</c:v>
                </c:pt>
                <c:pt idx="6">
                  <c:v>45-49</c:v>
                </c:pt>
                <c:pt idx="7">
                  <c:v>SA (15-49)</c:v>
                </c:pt>
              </c:strCache>
            </c:strRef>
          </c:cat>
          <c:val>
            <c:numRef>
              <c:f>Sheet1!$J$4:$J$11</c:f>
              <c:numCache>
                <c:formatCode>0</c:formatCode>
                <c:ptCount val="8"/>
                <c:pt idx="0">
                  <c:v>338.21815174829277</c:v>
                </c:pt>
                <c:pt idx="1">
                  <c:v>492.24785904343594</c:v>
                </c:pt>
                <c:pt idx="2">
                  <c:v>813.88449583606712</c:v>
                </c:pt>
                <c:pt idx="3">
                  <c:v>991.07885602822637</c:v>
                </c:pt>
                <c:pt idx="4">
                  <c:v>1251.2102046451896</c:v>
                </c:pt>
                <c:pt idx="5">
                  <c:v>1412.9289861107709</c:v>
                </c:pt>
                <c:pt idx="6">
                  <c:v>1570.5417822586539</c:v>
                </c:pt>
                <c:pt idx="7">
                  <c:v>931.3931729533532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A6-4EC0-A991-5C38D3C0CD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479758160"/>
        <c:axId val="479752176"/>
      </c:barChart>
      <c:catAx>
        <c:axId val="47975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752176"/>
        <c:crosses val="autoZero"/>
        <c:auto val="1"/>
        <c:lblAlgn val="ctr"/>
        <c:lblOffset val="100"/>
        <c:noMultiLvlLbl val="0"/>
      </c:catAx>
      <c:valAx>
        <c:axId val="479752176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sz="1400" b="1"/>
                  <a:t>Rate (per 100 000 population)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crossAx val="4797581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505796150481187E-2"/>
          <c:y val="3.3449348539817417E-2"/>
          <c:w val="0.8274386482939633"/>
          <c:h val="0.8264484022848036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Number of deaths</c:v>
                </c:pt>
              </c:strCache>
            </c:strRef>
          </c:tx>
          <c:spPr>
            <a:solidFill>
              <a:srgbClr val="3B766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Sheet1!$A$2:$A$21</c:f>
              <c:numCache>
                <c:formatCode>General</c:formatCode>
                <c:ptCount val="20"/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cat>
          <c:val>
            <c:numRef>
              <c:f>Sheet1!$C$2:$C$21</c:f>
              <c:numCache>
                <c:formatCode>#,##0</c:formatCode>
                <c:ptCount val="20"/>
                <c:pt idx="1">
                  <c:v>598349</c:v>
                </c:pt>
                <c:pt idx="2">
                  <c:v>618826</c:v>
                </c:pt>
                <c:pt idx="3">
                  <c:v>647852</c:v>
                </c:pt>
                <c:pt idx="4">
                  <c:v>675610</c:v>
                </c:pt>
                <c:pt idx="5">
                  <c:v>695461</c:v>
                </c:pt>
                <c:pt idx="6">
                  <c:v>693652</c:v>
                </c:pt>
                <c:pt idx="7">
                  <c:v>684139</c:v>
                </c:pt>
                <c:pt idx="8">
                  <c:v>643390</c:v>
                </c:pt>
                <c:pt idx="9">
                  <c:v>602515</c:v>
                </c:pt>
                <c:pt idx="10">
                  <c:v>561286</c:v>
                </c:pt>
                <c:pt idx="11">
                  <c:v>542480</c:v>
                </c:pt>
                <c:pt idx="12">
                  <c:v>535947</c:v>
                </c:pt>
                <c:pt idx="13">
                  <c:v>521842</c:v>
                </c:pt>
                <c:pt idx="14">
                  <c:v>524567</c:v>
                </c:pt>
                <c:pt idx="15">
                  <c:v>519084</c:v>
                </c:pt>
                <c:pt idx="16">
                  <c:v>517909</c:v>
                </c:pt>
                <c:pt idx="17">
                  <c:v>517533</c:v>
                </c:pt>
                <c:pt idx="18">
                  <c:v>517618</c:v>
                </c:pt>
                <c:pt idx="19">
                  <c:v>515804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53-4ED5-95D3-1CC083792FA8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Number of AIDS related deaths</c:v>
                </c:pt>
              </c:strCache>
            </c:strRef>
          </c:tx>
          <c:spPr>
            <a:solidFill>
              <a:srgbClr val="D15F20"/>
            </a:solidFill>
            <a:ln>
              <a:noFill/>
            </a:ln>
            <a:effectLst/>
          </c:spPr>
          <c:invertIfNegative val="0"/>
          <c:cat>
            <c:numRef>
              <c:f>Sheet1!$A$2:$A$21</c:f>
              <c:numCache>
                <c:formatCode>General</c:formatCode>
                <c:ptCount val="20"/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cat>
          <c:val>
            <c:numRef>
              <c:f>Sheet1!$D$2:$D$21</c:f>
              <c:numCache>
                <c:formatCode>#,##0</c:formatCode>
                <c:ptCount val="20"/>
                <c:pt idx="1">
                  <c:v>182902</c:v>
                </c:pt>
                <c:pt idx="2">
                  <c:v>211327</c:v>
                </c:pt>
                <c:pt idx="3">
                  <c:v>240387</c:v>
                </c:pt>
                <c:pt idx="4">
                  <c:v>265026</c:v>
                </c:pt>
                <c:pt idx="5">
                  <c:v>275100</c:v>
                </c:pt>
                <c:pt idx="6">
                  <c:v>272093</c:v>
                </c:pt>
                <c:pt idx="7">
                  <c:v>255639</c:v>
                </c:pt>
                <c:pt idx="8">
                  <c:v>202573</c:v>
                </c:pt>
                <c:pt idx="9">
                  <c:v>177415</c:v>
                </c:pt>
                <c:pt idx="10">
                  <c:v>158309</c:v>
                </c:pt>
                <c:pt idx="11">
                  <c:v>141111</c:v>
                </c:pt>
                <c:pt idx="12">
                  <c:v>133785</c:v>
                </c:pt>
                <c:pt idx="13">
                  <c:v>113260</c:v>
                </c:pt>
                <c:pt idx="14">
                  <c:v>112060</c:v>
                </c:pt>
                <c:pt idx="15">
                  <c:v>98366</c:v>
                </c:pt>
                <c:pt idx="16">
                  <c:v>93063</c:v>
                </c:pt>
                <c:pt idx="17">
                  <c:v>83065</c:v>
                </c:pt>
                <c:pt idx="18" formatCode="#,##0_ ;\-#,##0\ ">
                  <c:v>79744</c:v>
                </c:pt>
                <c:pt idx="19">
                  <c:v>79625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53-4ED5-95D3-1CC083792F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528859423"/>
        <c:axId val="1651464223"/>
      </c:barChart>
      <c:catAx>
        <c:axId val="1528859423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bg2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651464223"/>
        <c:crosses val="autoZero"/>
        <c:auto val="1"/>
        <c:lblAlgn val="ctr"/>
        <c:lblOffset val="100"/>
        <c:noMultiLvlLbl val="0"/>
      </c:catAx>
      <c:valAx>
        <c:axId val="16514642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8859423"/>
        <c:crosses val="autoZero"/>
        <c:crossBetween val="between"/>
      </c:valAx>
      <c:spPr>
        <a:solidFill>
          <a:srgbClr val="F2F2F2"/>
        </a:solidFill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Age!$K$3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Age!$J$4:$J$21</c:f>
              <c:strCache>
                <c:ptCount val="18"/>
                <c:pt idx="0">
                  <c:v>0-4</c:v>
                </c:pt>
                <c:pt idx="1">
                  <c:v>5 - 9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80+</c:v>
                </c:pt>
                <c:pt idx="17">
                  <c:v>Unknown</c:v>
                </c:pt>
              </c:strCache>
            </c:strRef>
          </c:cat>
          <c:val>
            <c:numRef>
              <c:f>Age!$K$4:$K$21</c:f>
              <c:numCache>
                <c:formatCode>0.0</c:formatCode>
                <c:ptCount val="18"/>
                <c:pt idx="0">
                  <c:v>0.156564526951465</c:v>
                </c:pt>
                <c:pt idx="1">
                  <c:v>7.82822634757325E-2</c:v>
                </c:pt>
                <c:pt idx="2">
                  <c:v>8.9465443972265704E-2</c:v>
                </c:pt>
                <c:pt idx="3">
                  <c:v>0.31312905390293</c:v>
                </c:pt>
                <c:pt idx="4">
                  <c:v>0.44732721986132862</c:v>
                </c:pt>
                <c:pt idx="5">
                  <c:v>0.72690673227465885</c:v>
                </c:pt>
                <c:pt idx="6">
                  <c:v>1.5768284500111831</c:v>
                </c:pt>
                <c:pt idx="7">
                  <c:v>3.0753746365466341</c:v>
                </c:pt>
                <c:pt idx="8">
                  <c:v>4.7193021695370163</c:v>
                </c:pt>
                <c:pt idx="9">
                  <c:v>6.7099082979199283</c:v>
                </c:pt>
                <c:pt idx="10">
                  <c:v>9.2484902706329688</c:v>
                </c:pt>
                <c:pt idx="11">
                  <c:v>12.983672556475062</c:v>
                </c:pt>
                <c:pt idx="12">
                  <c:v>15.14202639230597</c:v>
                </c:pt>
                <c:pt idx="13">
                  <c:v>13.207336166405724</c:v>
                </c:pt>
                <c:pt idx="14">
                  <c:v>10.802952359651083</c:v>
                </c:pt>
                <c:pt idx="15">
                  <c:v>8.6557817043167073</c:v>
                </c:pt>
                <c:pt idx="16">
                  <c:v>10.702303735182287</c:v>
                </c:pt>
                <c:pt idx="17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90-41EC-AF17-3383F0CF9514}"/>
            </c:ext>
          </c:extLst>
        </c:ser>
        <c:ser>
          <c:idx val="1"/>
          <c:order val="1"/>
          <c:tx>
            <c:strRef>
              <c:f>Age!$L$3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FF66CC"/>
            </a:solidFill>
            <a:ln>
              <a:noFill/>
            </a:ln>
            <a:effectLst/>
          </c:spPr>
          <c:invertIfNegative val="0"/>
          <c:cat>
            <c:strRef>
              <c:f>Age!$J$4:$J$21</c:f>
              <c:strCache>
                <c:ptCount val="18"/>
                <c:pt idx="0">
                  <c:v>0-4</c:v>
                </c:pt>
                <c:pt idx="1">
                  <c:v>5 - 9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80+</c:v>
                </c:pt>
                <c:pt idx="17">
                  <c:v>Unknown</c:v>
                </c:pt>
              </c:strCache>
            </c:strRef>
          </c:cat>
          <c:val>
            <c:numRef>
              <c:f>Age!$L$4:$L$21</c:f>
              <c:numCache>
                <c:formatCode>0.0</c:formatCode>
                <c:ptCount val="18"/>
                <c:pt idx="0">
                  <c:v>0.1958299735053565</c:v>
                </c:pt>
                <c:pt idx="1">
                  <c:v>2.3038820412394884E-2</c:v>
                </c:pt>
                <c:pt idx="2">
                  <c:v>6.9116461237184651E-2</c:v>
                </c:pt>
                <c:pt idx="3">
                  <c:v>0.21886879391775138</c:v>
                </c:pt>
                <c:pt idx="4">
                  <c:v>0.5298928694850823</c:v>
                </c:pt>
                <c:pt idx="5">
                  <c:v>1.3247321737127058</c:v>
                </c:pt>
                <c:pt idx="6">
                  <c:v>2.3729985024766731</c:v>
                </c:pt>
                <c:pt idx="7">
                  <c:v>3.4212648312406406</c:v>
                </c:pt>
                <c:pt idx="8">
                  <c:v>4.2506623660868561</c:v>
                </c:pt>
                <c:pt idx="9">
                  <c:v>6.2780785623776065</c:v>
                </c:pt>
                <c:pt idx="10">
                  <c:v>8.5934800138232923</c:v>
                </c:pt>
                <c:pt idx="11">
                  <c:v>12.222094228775486</c:v>
                </c:pt>
                <c:pt idx="12">
                  <c:v>13.086049994240295</c:v>
                </c:pt>
                <c:pt idx="13">
                  <c:v>12.982375302384519</c:v>
                </c:pt>
                <c:pt idx="14">
                  <c:v>10.390508005990092</c:v>
                </c:pt>
                <c:pt idx="15">
                  <c:v>8.6741158852666747</c:v>
                </c:pt>
                <c:pt idx="16">
                  <c:v>14.065199861767077</c:v>
                </c:pt>
                <c:pt idx="17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90-41EC-AF17-3383F0CF9514}"/>
            </c:ext>
          </c:extLst>
        </c:ser>
        <c:ser>
          <c:idx val="2"/>
          <c:order val="2"/>
          <c:tx>
            <c:strRef>
              <c:f>Age!$M$3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Age!$J$4:$J$21</c:f>
              <c:strCache>
                <c:ptCount val="18"/>
                <c:pt idx="0">
                  <c:v>0-4</c:v>
                </c:pt>
                <c:pt idx="1">
                  <c:v>5 - 9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80+</c:v>
                </c:pt>
                <c:pt idx="17">
                  <c:v>Unknown</c:v>
                </c:pt>
              </c:strCache>
            </c:strRef>
          </c:cat>
          <c:val>
            <c:numRef>
              <c:f>Age!$M$4:$M$21</c:f>
              <c:numCache>
                <c:formatCode>0.0</c:formatCode>
                <c:ptCount val="18"/>
                <c:pt idx="0">
                  <c:v>0.17590648584236507</c:v>
                </c:pt>
                <c:pt idx="1">
                  <c:v>5.1069624921976968E-2</c:v>
                </c:pt>
                <c:pt idx="2">
                  <c:v>7.9441638767519723E-2</c:v>
                </c:pt>
                <c:pt idx="3">
                  <c:v>0.26669693014810192</c:v>
                </c:pt>
                <c:pt idx="4">
                  <c:v>0.48799863814333538</c:v>
                </c:pt>
                <c:pt idx="5">
                  <c:v>1.0213924984395393</c:v>
                </c:pt>
                <c:pt idx="6">
                  <c:v>1.9690177608806672</c:v>
                </c:pt>
                <c:pt idx="7">
                  <c:v>3.2457583839300912</c:v>
                </c:pt>
                <c:pt idx="8">
                  <c:v>4.4884525903648642</c:v>
                </c:pt>
                <c:pt idx="9">
                  <c:v>6.4971911706292911</c:v>
                </c:pt>
                <c:pt idx="10">
                  <c:v>8.9258355558077511</c:v>
                </c:pt>
                <c:pt idx="11">
                  <c:v>12.6085229529592</c:v>
                </c:pt>
                <c:pt idx="12">
                  <c:v>14.129262895080293</c:v>
                </c:pt>
                <c:pt idx="13">
                  <c:v>13.096521591102537</c:v>
                </c:pt>
                <c:pt idx="14">
                  <c:v>10.599784372694772</c:v>
                </c:pt>
                <c:pt idx="15">
                  <c:v>8.6648130284287586</c:v>
                </c:pt>
                <c:pt idx="16">
                  <c:v>12.358849231118425</c:v>
                </c:pt>
                <c:pt idx="17">
                  <c:v>1.3334846507405096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90-41EC-AF17-3383F0CF95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656896400"/>
        <c:axId val="656901808"/>
      </c:barChart>
      <c:catAx>
        <c:axId val="656896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901808"/>
        <c:crosses val="autoZero"/>
        <c:auto val="1"/>
        <c:lblAlgn val="ctr"/>
        <c:lblOffset val="100"/>
        <c:noMultiLvlLbl val="0"/>
      </c:catAx>
      <c:valAx>
        <c:axId val="656901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FFFFFF">
                  <a:lumMod val="95000"/>
                </a:srgbClr>
              </a:solidFill>
              <a:prstDash val="dash"/>
              <a:round/>
            </a:ln>
            <a:effectLst/>
          </c:spPr>
        </c:majorGridlines>
        <c:numFmt formatCode="0\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896400"/>
        <c:crosses val="autoZero"/>
        <c:crossBetween val="between"/>
      </c:valAx>
      <c:spPr>
        <a:noFill/>
        <a:ln>
          <a:solidFill>
            <a:srgbClr val="FFFFFF">
              <a:lumMod val="95000"/>
            </a:srgbClr>
          </a:solidFill>
        </a:ln>
        <a:effectLst/>
      </c:spPr>
    </c:plotArea>
    <c:legend>
      <c:legendPos val="b"/>
      <c:layout>
        <c:manualLayout>
          <c:xMode val="edge"/>
          <c:yMode val="edge"/>
          <c:x val="0.18349498243723064"/>
          <c:y val="0.20744856030639855"/>
          <c:w val="0.29996135670876994"/>
          <c:h val="6.48697920688928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760051959009714E-2"/>
          <c:y val="3.8260623856816958E-2"/>
          <c:w val="0.93149854958281364"/>
          <c:h val="0.8269604328812379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2B5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D9B0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B42-4771-A176-E385591B0611}"/>
              </c:ext>
            </c:extLst>
          </c:dPt>
          <c:dPt>
            <c:idx val="1"/>
            <c:invertIfNegative val="0"/>
            <c:bubble3D val="0"/>
            <c:spPr>
              <a:solidFill>
                <a:srgbClr val="DD9B0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B42-4771-A176-E385591B0611}"/>
              </c:ext>
            </c:extLst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Province!$L$5:$L$13</c:f>
              <c:strCache>
                <c:ptCount val="9"/>
                <c:pt idx="0">
                  <c:v>Gauteng</c:v>
                </c:pt>
                <c:pt idx="1">
                  <c:v>Eastern Cape</c:v>
                </c:pt>
                <c:pt idx="2">
                  <c:v>Western Cape</c:v>
                </c:pt>
                <c:pt idx="3">
                  <c:v>KwaZulu-Natal</c:v>
                </c:pt>
                <c:pt idx="4">
                  <c:v>Free State</c:v>
                </c:pt>
                <c:pt idx="5">
                  <c:v>North West</c:v>
                </c:pt>
                <c:pt idx="6">
                  <c:v>Mpumalanga</c:v>
                </c:pt>
                <c:pt idx="7">
                  <c:v>Limpopo</c:v>
                </c:pt>
                <c:pt idx="8">
                  <c:v>Northern Cape</c:v>
                </c:pt>
              </c:strCache>
            </c:strRef>
          </c:cat>
          <c:val>
            <c:numRef>
              <c:f>Province!$M$5:$M$13</c:f>
              <c:numCache>
                <c:formatCode>0.0</c:formatCode>
                <c:ptCount val="9"/>
                <c:pt idx="0">
                  <c:v>25.021334698754057</c:v>
                </c:pt>
                <c:pt idx="1">
                  <c:v>22.415656824258974</c:v>
                </c:pt>
                <c:pt idx="2">
                  <c:v>21.516754850088184</c:v>
                </c:pt>
                <c:pt idx="3">
                  <c:v>14.353985321727258</c:v>
                </c:pt>
                <c:pt idx="4">
                  <c:v>7.9535756955111792</c:v>
                </c:pt>
                <c:pt idx="5">
                  <c:v>3.009614837571827</c:v>
                </c:pt>
                <c:pt idx="6">
                  <c:v>2.190362405416169</c:v>
                </c:pt>
                <c:pt idx="7">
                  <c:v>1.8433179723502304</c:v>
                </c:pt>
                <c:pt idx="8">
                  <c:v>1.6953973943221254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42-4771-A176-E385591B06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829565888"/>
        <c:axId val="834468864"/>
      </c:barChart>
      <c:catAx>
        <c:axId val="829565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2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4468864"/>
        <c:crosses val="autoZero"/>
        <c:auto val="1"/>
        <c:lblAlgn val="ctr"/>
        <c:lblOffset val="100"/>
        <c:noMultiLvlLbl val="0"/>
      </c:catAx>
      <c:valAx>
        <c:axId val="834468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95000"/>
                </a:schemeClr>
              </a:solidFill>
              <a:prstDash val="dash"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9565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75945389363738"/>
          <c:y val="3.6280059791336319E-2"/>
          <c:w val="0.75051861359382033"/>
          <c:h val="0.8907995071254710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Sheet3!$D$10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F57DAD"/>
            </a:solidFill>
            <a:ln>
              <a:noFill/>
            </a:ln>
            <a:effectLst/>
          </c:spPr>
          <c:invertIfNegative val="0"/>
          <c:dLbls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Sheet3!$C$11:$C$19</c:f>
              <c:strCache>
                <c:ptCount val="9"/>
                <c:pt idx="0">
                  <c:v>Cancer</c:v>
                </c:pt>
                <c:pt idx="1">
                  <c:v>Stroke</c:v>
                </c:pt>
                <c:pt idx="2">
                  <c:v>Bronhitic, COPD</c:v>
                </c:pt>
                <c:pt idx="3">
                  <c:v>Heart attack</c:v>
                </c:pt>
                <c:pt idx="4">
                  <c:v>High Cholesterol</c:v>
                </c:pt>
                <c:pt idx="5">
                  <c:v>Asthma</c:v>
                </c:pt>
                <c:pt idx="6">
                  <c:v>Diabetes</c:v>
                </c:pt>
                <c:pt idx="7">
                  <c:v>Tuberculosis</c:v>
                </c:pt>
                <c:pt idx="8">
                  <c:v>High blood pressure</c:v>
                </c:pt>
              </c:strCache>
            </c:strRef>
          </c:cat>
          <c:val>
            <c:numRef>
              <c:f>Sheet3!$D$11:$D$19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5</c:v>
                </c:pt>
                <c:pt idx="7">
                  <c:v>5</c:v>
                </c:pt>
                <c:pt idx="8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E9-4569-AF17-693D6BC4D001}"/>
            </c:ext>
          </c:extLst>
        </c:ser>
        <c:ser>
          <c:idx val="1"/>
          <c:order val="1"/>
          <c:tx>
            <c:strRef>
              <c:f>Sheet3!$E$10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Sheet3!$C$11:$C$19</c:f>
              <c:strCache>
                <c:ptCount val="9"/>
                <c:pt idx="0">
                  <c:v>Cancer</c:v>
                </c:pt>
                <c:pt idx="1">
                  <c:v>Stroke</c:v>
                </c:pt>
                <c:pt idx="2">
                  <c:v>Bronhitic, COPD</c:v>
                </c:pt>
                <c:pt idx="3">
                  <c:v>Heart attack</c:v>
                </c:pt>
                <c:pt idx="4">
                  <c:v>High Cholesterol</c:v>
                </c:pt>
                <c:pt idx="5">
                  <c:v>Asthma</c:v>
                </c:pt>
                <c:pt idx="6">
                  <c:v>Diabetes</c:v>
                </c:pt>
                <c:pt idx="7">
                  <c:v>Tuberculosis</c:v>
                </c:pt>
                <c:pt idx="8">
                  <c:v>High blood pressure</c:v>
                </c:pt>
              </c:strCache>
            </c:strRef>
          </c:cat>
          <c:val>
            <c:numRef>
              <c:f>Sheet3!$E$11:$E$19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  <c:pt idx="6">
                  <c:v>4</c:v>
                </c:pt>
                <c:pt idx="7">
                  <c:v>6</c:v>
                </c:pt>
                <c:pt idx="8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E9-4569-AF17-693D6BC4D0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1345557232"/>
        <c:axId val="-1345542544"/>
      </c:barChart>
      <c:catAx>
        <c:axId val="-1345557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345542544"/>
        <c:crosses val="autoZero"/>
        <c:auto val="1"/>
        <c:lblAlgn val="r"/>
        <c:lblOffset val="100"/>
        <c:noMultiLvlLbl val="0"/>
      </c:catAx>
      <c:valAx>
        <c:axId val="-1345542544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-1345557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553304990093748"/>
          <c:y val="0.28478963553315878"/>
          <c:w val="0.28039539079565012"/>
          <c:h val="0.25349860547585307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553587051618551E-2"/>
          <c:y val="4.4362202782237042E-2"/>
          <c:w val="0.8786401504499437"/>
          <c:h val="0.91866913123844729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984C-4639-931F-D8CA81BB28E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984C-4639-931F-D8CA81BB28E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984C-4639-931F-D8CA81BB28E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984C-4639-931F-D8CA81BB28E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984C-4639-931F-D8CA81BB28E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84C-4639-931F-D8CA81BB28E7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84C-4639-931F-D8CA81BB28E7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84C-4639-931F-D8CA81BB28E7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84C-4639-931F-D8CA81BB28E7}"/>
              </c:ext>
            </c:extLst>
          </c:dPt>
          <c:cat>
            <c:strRef>
              <c:f>'Sheet1 (2)'!$A$5:$A$13</c:f>
              <c:strCache>
                <c:ptCount val="9"/>
                <c:pt idx="0">
                  <c:v>GP</c:v>
                </c:pt>
                <c:pt idx="1">
                  <c:v>WC</c:v>
                </c:pt>
                <c:pt idx="2">
                  <c:v>NW</c:v>
                </c:pt>
                <c:pt idx="3">
                  <c:v>MP</c:v>
                </c:pt>
                <c:pt idx="4">
                  <c:v>NC</c:v>
                </c:pt>
                <c:pt idx="5">
                  <c:v>FS</c:v>
                </c:pt>
                <c:pt idx="6">
                  <c:v>KZN</c:v>
                </c:pt>
                <c:pt idx="7">
                  <c:v>LP</c:v>
                </c:pt>
                <c:pt idx="8">
                  <c:v>EC</c:v>
                </c:pt>
              </c:strCache>
            </c:strRef>
          </c:cat>
          <c:val>
            <c:numRef>
              <c:f>'Sheet1 (2)'!$B$5:$B$13</c:f>
              <c:numCache>
                <c:formatCode>#,##0</c:formatCode>
                <c:ptCount val="9"/>
                <c:pt idx="0">
                  <c:v>585252.71071659098</c:v>
                </c:pt>
                <c:pt idx="1">
                  <c:v>195320.88416565387</c:v>
                </c:pt>
                <c:pt idx="2">
                  <c:v>49608.477944869563</c:v>
                </c:pt>
                <c:pt idx="3">
                  <c:v>2048.4091297955601</c:v>
                </c:pt>
                <c:pt idx="4">
                  <c:v>5534.6959088550138</c:v>
                </c:pt>
                <c:pt idx="5">
                  <c:v>-56009.864382783526</c:v>
                </c:pt>
                <c:pt idx="6">
                  <c:v>-149475.91753891192</c:v>
                </c:pt>
                <c:pt idx="7">
                  <c:v>-278361.13548055908</c:v>
                </c:pt>
                <c:pt idx="8">
                  <c:v>-353918.26046351058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84C-4639-931F-D8CA81BB28E7}"/>
            </c:ext>
          </c:extLst>
        </c:ser>
        <c:ser>
          <c:idx val="1"/>
          <c:order val="1"/>
          <c:spPr>
            <a:solidFill>
              <a:srgbClr val="D15F20"/>
            </a:solidFill>
            <a:ln>
              <a:noFill/>
            </a:ln>
            <a:effectLst/>
          </c:spPr>
          <c:invertIfNegative val="0"/>
          <c:cat>
            <c:strRef>
              <c:f>'Sheet1 (2)'!$A$5:$A$13</c:f>
              <c:strCache>
                <c:ptCount val="9"/>
                <c:pt idx="0">
                  <c:v>GP</c:v>
                </c:pt>
                <c:pt idx="1">
                  <c:v>WC</c:v>
                </c:pt>
                <c:pt idx="2">
                  <c:v>NW</c:v>
                </c:pt>
                <c:pt idx="3">
                  <c:v>MP</c:v>
                </c:pt>
                <c:pt idx="4">
                  <c:v>NC</c:v>
                </c:pt>
                <c:pt idx="5">
                  <c:v>FS</c:v>
                </c:pt>
                <c:pt idx="6">
                  <c:v>KZN</c:v>
                </c:pt>
                <c:pt idx="7">
                  <c:v>LP</c:v>
                </c:pt>
                <c:pt idx="8">
                  <c:v>EC</c:v>
                </c:pt>
              </c:strCache>
            </c:strRef>
          </c:cat>
          <c:val>
            <c:numRef>
              <c:f>'Sheet1 (2)'!$C$5:$C$13</c:f>
              <c:numCache>
                <c:formatCode>#,##0</c:formatCode>
                <c:ptCount val="9"/>
                <c:pt idx="0">
                  <c:v>395144.80797619285</c:v>
                </c:pt>
                <c:pt idx="1">
                  <c:v>95234.373846023605</c:v>
                </c:pt>
                <c:pt idx="2">
                  <c:v>63272.632092836095</c:v>
                </c:pt>
                <c:pt idx="3">
                  <c:v>58986.054186599999</c:v>
                </c:pt>
                <c:pt idx="4">
                  <c:v>6018.8478093885569</c:v>
                </c:pt>
                <c:pt idx="5">
                  <c:v>26080.664617763388</c:v>
                </c:pt>
                <c:pt idx="6">
                  <c:v>61312.831584240645</c:v>
                </c:pt>
                <c:pt idx="7">
                  <c:v>89249.484938155627</c:v>
                </c:pt>
                <c:pt idx="8">
                  <c:v>30961.302948799374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84C-4639-931F-D8CA81BB28E7}"/>
            </c:ext>
          </c:extLst>
        </c:ser>
        <c:ser>
          <c:idx val="2"/>
          <c:order val="2"/>
          <c:tx>
            <c:strRef>
              <c:f>'Sheet1 (2)'!$E$4</c:f>
              <c:strCache>
                <c:ptCount val="1"/>
                <c:pt idx="0">
                  <c:v>Label Top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D1C907DC-3DDA-4AD3-A66A-9EF19BCD9AC5}" type="CELLRANGE">
                      <a:rPr lang="en-US" sz="16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pPr/>
                      <a:t>[CELLRANGE]</a:t>
                    </a:fld>
                    <a:endParaRPr lang="en-ZA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984C-4639-931F-D8CA81BB28E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1E63AE23-2D56-4EB0-828A-C41B348C2A55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984C-4639-931F-D8CA81BB28E7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60B9529F-0722-40B4-B286-88F85AB7FDED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984C-4639-931F-D8CA81BB28E7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8473963D-3BCA-46DE-A990-FACE140F858C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984C-4639-931F-D8CA81BB28E7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EAE7930E-FC57-4459-AE1F-1F079B59E2D9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984C-4639-931F-D8CA81BB28E7}"/>
                </c:ext>
              </c:extLst>
            </c:dLbl>
            <c:dLbl>
              <c:idx val="5"/>
              <c:layout>
                <c:manualLayout>
                  <c:x val="0"/>
                  <c:y val="7.0215678816714977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CDC40D3-031A-4F37-A2C5-44033D954FC8}" type="CELLRANGE">
                      <a:rPr lang="en-US"/>
                      <a:pPr>
                        <a:defRPr sz="1600">
                          <a:solidFill>
                            <a:srgbClr val="FF0000"/>
                          </a:solidFill>
                        </a:defRPr>
                      </a:pPr>
                      <a:t>[CELLRANGE]</a:t>
                    </a:fld>
                    <a:endParaRPr lang="en-ZA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984C-4639-931F-D8CA81BB28E7}"/>
                </c:ext>
              </c:extLst>
            </c:dLbl>
            <c:dLbl>
              <c:idx val="6"/>
              <c:layout>
                <c:manualLayout>
                  <c:x val="0"/>
                  <c:y val="0.1570841542241894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78371F1-ABA3-4020-8680-63C0356B5F2D}" type="CELLRANGE">
                      <a:rPr lang="en-US"/>
                      <a:pPr>
                        <a:defRPr sz="1600">
                          <a:solidFill>
                            <a:srgbClr val="FF0000"/>
                          </a:solidFill>
                        </a:defRPr>
                      </a:pPr>
                      <a:t>[CELLRANGE]</a:t>
                    </a:fld>
                    <a:endParaRPr lang="en-ZA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984C-4639-931F-D8CA81BB28E7}"/>
                </c:ext>
              </c:extLst>
            </c:dLbl>
            <c:dLbl>
              <c:idx val="7"/>
              <c:layout>
                <c:manualLayout>
                  <c:x val="4.1667760279965006E-3"/>
                  <c:y val="0.21499647116250581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42032BD-2242-4830-8B5F-2BD1F45BD8CC}" type="CELLRANGE">
                      <a:rPr lang="en-US"/>
                      <a:pPr>
                        <a:defRPr sz="1600">
                          <a:solidFill>
                            <a:srgbClr val="FF0000"/>
                          </a:solidFill>
                        </a:defRPr>
                      </a:pPr>
                      <a:t>[CELLRANGE]</a:t>
                    </a:fld>
                    <a:endParaRPr lang="en-ZA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984C-4639-931F-D8CA81BB28E7}"/>
                </c:ext>
              </c:extLst>
            </c:dLbl>
            <c:dLbl>
              <c:idx val="8"/>
              <c:layout>
                <c:manualLayout>
                  <c:x val="1.3888888888888889E-3"/>
                  <c:y val="0.2465850076743146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4BD95C8-13DB-423F-90F8-66B5176D0AB7}" type="CELLRANGE">
                      <a:rPr lang="en-US"/>
                      <a:pPr>
                        <a:defRPr sz="1600">
                          <a:solidFill>
                            <a:srgbClr val="FF0000"/>
                          </a:solidFill>
                        </a:defRPr>
                      </a:pPr>
                      <a:t>[CELLRANGE]</a:t>
                    </a:fld>
                    <a:endParaRPr lang="en-ZA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984C-4639-931F-D8CA81BB28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0"/>
              </c:ext>
            </c:extLst>
          </c:dLbls>
          <c:val>
            <c:numRef>
              <c:f>'Sheet1 (2)'!$E$5:$E$13</c:f>
              <c:numCache>
                <c:formatCode>General</c:formatCode>
                <c:ptCount val="9"/>
                <c:pt idx="0">
                  <c:v>20000</c:v>
                </c:pt>
                <c:pt idx="1">
                  <c:v>20000</c:v>
                </c:pt>
                <c:pt idx="2">
                  <c:v>20000</c:v>
                </c:pt>
                <c:pt idx="3">
                  <c:v>20000</c:v>
                </c:pt>
                <c:pt idx="4">
                  <c:v>20000</c:v>
                </c:pt>
                <c:pt idx="5">
                  <c:v>20000</c:v>
                </c:pt>
                <c:pt idx="6">
                  <c:v>20000</c:v>
                </c:pt>
                <c:pt idx="7">
                  <c:v>20000</c:v>
                </c:pt>
                <c:pt idx="8">
                  <c:v>20000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'Sheet1 (2)'!$D$5:$D$13</c15:f>
                <c15:dlblRangeCache>
                  <c:ptCount val="9"/>
                  <c:pt idx="0">
                    <c:v>980 398</c:v>
                  </c:pt>
                  <c:pt idx="1">
                    <c:v>290 555</c:v>
                  </c:pt>
                  <c:pt idx="2">
                    <c:v>112 881</c:v>
                  </c:pt>
                  <c:pt idx="3">
                    <c:v>61 034</c:v>
                  </c:pt>
                  <c:pt idx="4">
                    <c:v>11 554</c:v>
                  </c:pt>
                  <c:pt idx="5">
                    <c:v>-29 929</c:v>
                  </c:pt>
                  <c:pt idx="6">
                    <c:v>-88 163</c:v>
                  </c:pt>
                  <c:pt idx="7">
                    <c:v>-189 112</c:v>
                  </c:pt>
                  <c:pt idx="8">
                    <c:v>-322 957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3-984C-4639-931F-D8CA81BB28E7}"/>
            </c:ext>
          </c:extLst>
        </c:ser>
        <c:ser>
          <c:idx val="3"/>
          <c:order val="3"/>
          <c:tx>
            <c:strRef>
              <c:f>'Sheet1 (2)'!$F$4</c:f>
              <c:strCache>
                <c:ptCount val="1"/>
                <c:pt idx="0">
                  <c:v>Label Bottom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DEB14586-5311-413E-9D0E-2F8628E09E40}" type="CELLRANGE">
                      <a:rPr lang="en-US"/>
                      <a:pPr/>
                      <a:t>[CELLRANGE]</a:t>
                    </a:fld>
                    <a:endParaRPr lang="en-ZA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A-984C-4639-931F-D8CA81BB28E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E4DD078D-0AD6-45CE-8413-D8E155365146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984C-4639-931F-D8CA81BB28E7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F2104664-9C66-4F37-9C89-CF4D0009343B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984C-4639-931F-D8CA81BB28E7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44977721-1200-4E47-8A5E-38D7C57F1794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984C-4639-931F-D8CA81BB28E7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4585E2D6-1B00-4537-889B-9FE0796F429C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984C-4639-931F-D8CA81BB28E7}"/>
                </c:ext>
              </c:extLst>
            </c:dLbl>
            <c:dLbl>
              <c:idx val="5"/>
              <c:layout>
                <c:manualLayout>
                  <c:x val="1.3889982502187227E-3"/>
                  <c:y val="7.8112812944667209E-2"/>
                </c:manualLayout>
              </c:layout>
              <c:tx>
                <c:rich>
                  <a:bodyPr/>
                  <a:lstStyle/>
                  <a:p>
                    <a:fld id="{7C6C864E-997A-4B42-A2AE-D571BD344A77}" type="CELLRANGE">
                      <a:rPr lang="en-US"/>
                      <a:pPr/>
                      <a:t>[CELLRANGE]</a:t>
                    </a:fld>
                    <a:endParaRPr lang="en-ZA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F-984C-4639-931F-D8CA81BB28E7}"/>
                </c:ext>
              </c:extLst>
            </c:dLbl>
            <c:dLbl>
              <c:idx val="6"/>
              <c:layout>
                <c:manualLayout>
                  <c:x val="6.9477252843399672E-4"/>
                  <c:y val="0.145238867579984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A212F8F-9B76-4DC5-BF21-3FDD1C434A41}" type="CELLRANGE">
                      <a:rPr lang="en-US"/>
                      <a:pPr>
                        <a:defRPr sz="1600"/>
                      </a:pPr>
                      <a:t>[CELLRANGE]</a:t>
                    </a:fld>
                    <a:endParaRPr lang="en-ZA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9361111111111109E-2"/>
                      <c:h val="7.2469367514174945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0-984C-4639-931F-D8CA81BB28E7}"/>
                </c:ext>
              </c:extLst>
            </c:dLbl>
            <c:dLbl>
              <c:idx val="7"/>
              <c:layout>
                <c:manualLayout>
                  <c:x val="2.0837707786526684E-3"/>
                  <c:y val="0.21499719662102151"/>
                </c:manualLayout>
              </c:layout>
              <c:tx>
                <c:rich>
                  <a:bodyPr/>
                  <a:lstStyle/>
                  <a:p>
                    <a:fld id="{000C108F-6289-4CD3-B06F-219C8AB6F062}" type="CELLRANGE">
                      <a:rPr lang="en-US"/>
                      <a:pPr/>
                      <a:t>[CELLRANGE]</a:t>
                    </a:fld>
                    <a:endParaRPr lang="en-ZA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7798665791776023E-2"/>
                      <c:h val="5.9307477300921216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1-984C-4639-931F-D8CA81BB28E7}"/>
                </c:ext>
              </c:extLst>
            </c:dLbl>
            <c:dLbl>
              <c:idx val="8"/>
              <c:layout>
                <c:manualLayout>
                  <c:x val="-4.1663385826771655E-3"/>
                  <c:y val="0.23605601368836582"/>
                </c:manualLayout>
              </c:layout>
              <c:tx>
                <c:rich>
                  <a:bodyPr/>
                  <a:lstStyle/>
                  <a:p>
                    <a:fld id="{C2A2B7DE-81E7-462D-98C0-3FC1F3DA8EA7}" type="CELLRANGE">
                      <a:rPr lang="en-US"/>
                      <a:pPr/>
                      <a:t>[CELLRANGE]</a:t>
                    </a:fld>
                    <a:endParaRPr lang="en-ZA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6722222222222224E-2"/>
                      <c:h val="5.9307477300921216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2-984C-4639-931F-D8CA81BB28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0"/>
              </c:ext>
            </c:extLst>
          </c:dLbls>
          <c:val>
            <c:numRef>
              <c:f>'Sheet1 (2)'!$F$5:$F$13</c:f>
              <c:numCache>
                <c:formatCode>General</c:formatCode>
                <c:ptCount val="9"/>
                <c:pt idx="0">
                  <c:v>-20000</c:v>
                </c:pt>
                <c:pt idx="1">
                  <c:v>-20000</c:v>
                </c:pt>
                <c:pt idx="2">
                  <c:v>-20000</c:v>
                </c:pt>
                <c:pt idx="3">
                  <c:v>-20000</c:v>
                </c:pt>
                <c:pt idx="4">
                  <c:v>-20000</c:v>
                </c:pt>
                <c:pt idx="5">
                  <c:v>-20000</c:v>
                </c:pt>
                <c:pt idx="6">
                  <c:v>-20000</c:v>
                </c:pt>
                <c:pt idx="7">
                  <c:v>-20000</c:v>
                </c:pt>
                <c:pt idx="8">
                  <c:v>-20000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'Sheet1 (2)'!$A$5:$A$13</c15:f>
                <c15:dlblRangeCache>
                  <c:ptCount val="9"/>
                  <c:pt idx="0">
                    <c:v>GP</c:v>
                  </c:pt>
                  <c:pt idx="1">
                    <c:v>WC</c:v>
                  </c:pt>
                  <c:pt idx="2">
                    <c:v>NW</c:v>
                  </c:pt>
                  <c:pt idx="3">
                    <c:v>MP</c:v>
                  </c:pt>
                  <c:pt idx="4">
                    <c:v>NC</c:v>
                  </c:pt>
                  <c:pt idx="5">
                    <c:v>FS</c:v>
                  </c:pt>
                  <c:pt idx="6">
                    <c:v>KZN</c:v>
                  </c:pt>
                  <c:pt idx="7">
                    <c:v>LP</c:v>
                  </c:pt>
                  <c:pt idx="8">
                    <c:v>EC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8-984C-4639-931F-D8CA81BB28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6730863"/>
        <c:axId val="1717712959"/>
      </c:barChart>
      <c:catAx>
        <c:axId val="86730863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1717712959"/>
        <c:crosses val="autoZero"/>
        <c:auto val="1"/>
        <c:lblAlgn val="ctr"/>
        <c:lblOffset val="100"/>
        <c:noMultiLvlLbl val="0"/>
      </c:catAx>
      <c:valAx>
        <c:axId val="1717712959"/>
        <c:scaling>
          <c:orientation val="minMax"/>
        </c:scaling>
        <c:delete val="0"/>
        <c:axPos val="r"/>
        <c:majorGridlines>
          <c:spPr>
            <a:ln w="3175" cap="flat" cmpd="sng" algn="ctr">
              <a:solidFill>
                <a:schemeClr val="tx1">
                  <a:lumMod val="15000"/>
                  <a:lumOff val="85000"/>
                  <a:alpha val="29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7308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0.05901</cdr:x>
      <cdr:y>0.14925</cdr:y>
    </cdr:from>
    <cdr:to>
      <cdr:x>0.14563</cdr:x>
      <cdr:y>0.22388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3D7249EF-D756-48A3-932B-7CAE597A7A50}"/>
            </a:ext>
          </a:extLst>
        </cdr:cNvPr>
        <cdr:cNvSpPr/>
      </cdr:nvSpPr>
      <cdr:spPr>
        <a:xfrm xmlns:a="http://schemas.openxmlformats.org/drawingml/2006/main">
          <a:off x="539552" y="720079"/>
          <a:ext cx="792088" cy="360040"/>
        </a:xfrm>
        <a:prstGeom xmlns:a="http://schemas.openxmlformats.org/drawingml/2006/main" prst="rect">
          <a:avLst/>
        </a:prstGeom>
        <a:solidFill xmlns:a="http://schemas.openxmlformats.org/drawingml/2006/main">
          <a:srgbClr val="D15F2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>
            <a:solidFill>
              <a:srgbClr val="D15F20"/>
            </a:solidFill>
          </a:endParaRPr>
        </a:p>
      </cdr:txBody>
    </cdr:sp>
  </cdr:relSizeAnchor>
  <cdr:relSizeAnchor xmlns:cdr="http://schemas.openxmlformats.org/drawingml/2006/chartDrawing">
    <cdr:from>
      <cdr:x>0.05901</cdr:x>
      <cdr:y>0.23104</cdr:y>
    </cdr:from>
    <cdr:to>
      <cdr:x>0.14563</cdr:x>
      <cdr:y>0.30567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C2C0B44E-3508-40B8-BAD0-4E1EC388EA0E}"/>
            </a:ext>
          </a:extLst>
        </cdr:cNvPr>
        <cdr:cNvSpPr/>
      </cdr:nvSpPr>
      <cdr:spPr>
        <a:xfrm xmlns:a="http://schemas.openxmlformats.org/drawingml/2006/main">
          <a:off x="539552" y="1114661"/>
          <a:ext cx="792088" cy="360040"/>
        </a:xfrm>
        <a:prstGeom xmlns:a="http://schemas.openxmlformats.org/drawingml/2006/main" prst="rect">
          <a:avLst/>
        </a:prstGeom>
        <a:solidFill xmlns:a="http://schemas.openxmlformats.org/drawingml/2006/main">
          <a:srgbClr val="31859A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>
            <a:solidFill>
              <a:srgbClr val="D15F2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2AC04-85DD-445D-8890-E9185B6212B5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74EB0-A8C6-4379-AA63-E9A0BD46F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99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74EB0-A8C6-4379-AA63-E9A0BD46F5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25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174EB0-A8C6-4379-AA63-E9A0BD46F5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543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2"/>
                </a:solidFill>
                <a:latin typeface="Century Gothic" panose="020B0502020202020204" pitchFamily="34" charset="0"/>
              </a:rPr>
              <a:t>More </a:t>
            </a:r>
            <a:r>
              <a:rPr lang="en-US" b="1" dirty="0">
                <a:solidFill>
                  <a:srgbClr val="FF6600"/>
                </a:solidFill>
                <a:latin typeface="Century Gothic" panose="020B0502020202020204" pitchFamily="34" charset="0"/>
              </a:rPr>
              <a:t>male</a:t>
            </a:r>
            <a:r>
              <a:rPr lang="en-US" sz="1200" dirty="0">
                <a:solidFill>
                  <a:schemeClr val="tx2"/>
                </a:solidFill>
                <a:latin typeface="Century Gothic" panose="020B0502020202020204" pitchFamily="34" charset="0"/>
              </a:rPr>
              <a:t> than female migrants work in the informal sector, and the majority of migrants in the 15-44 year age group, work in the informal sector. To note, seventy per cent of migrants in the early youth category (</a:t>
            </a:r>
            <a:r>
              <a:rPr lang="en-US" b="1" dirty="0">
                <a:solidFill>
                  <a:srgbClr val="FF6600"/>
                </a:solidFill>
                <a:latin typeface="Century Gothic" panose="020B0502020202020204" pitchFamily="34" charset="0"/>
              </a:rPr>
              <a:t>15-24</a:t>
            </a:r>
            <a:r>
              <a:rPr lang="en-US" sz="1200" dirty="0">
                <a:solidFill>
                  <a:schemeClr val="tx2"/>
                </a:solidFill>
                <a:latin typeface="Century Gothic" panose="020B0502020202020204" pitchFamily="34" charset="0"/>
              </a:rPr>
              <a:t>) work in the informal sector. </a:t>
            </a:r>
          </a:p>
          <a:p>
            <a:r>
              <a:rPr lang="en-US" sz="1200" dirty="0">
                <a:solidFill>
                  <a:schemeClr val="tx2"/>
                </a:solidFill>
                <a:latin typeface="Century Gothic" panose="020B0502020202020204" pitchFamily="34" charset="0"/>
              </a:rPr>
              <a:t>The majority of migrants in </a:t>
            </a:r>
            <a:r>
              <a:rPr lang="en-US" b="1" dirty="0">
                <a:solidFill>
                  <a:srgbClr val="FF6600"/>
                </a:solidFill>
                <a:latin typeface="Century Gothic" panose="020B0502020202020204" pitchFamily="34" charset="0"/>
              </a:rPr>
              <a:t>Free State, Eastern Cape and KwaZulu-Natal, NW, MP and LP</a:t>
            </a:r>
            <a:r>
              <a:rPr lang="en-US" sz="1200" b="1" dirty="0">
                <a:solidFill>
                  <a:srgbClr val="FF6600"/>
                </a:solidFill>
                <a:latin typeface="Century Gothic" panose="020B0502020202020204" pitchFamily="34" charset="0"/>
              </a:rPr>
              <a:t>,</a:t>
            </a:r>
            <a:r>
              <a:rPr lang="en-US" sz="1200" dirty="0">
                <a:solidFill>
                  <a:schemeClr val="tx2"/>
                </a:solidFill>
                <a:latin typeface="Century Gothic" panose="020B0502020202020204" pitchFamily="34" charset="0"/>
              </a:rPr>
              <a:t> work in the informal sector. The majority of migrants in a </a:t>
            </a:r>
            <a:r>
              <a:rPr lang="en-US" b="1" dirty="0">
                <a:solidFill>
                  <a:srgbClr val="FF6600"/>
                </a:solidFill>
                <a:latin typeface="Century Gothic" panose="020B0502020202020204" pitchFamily="34" charset="0"/>
              </a:rPr>
              <a:t>non-metro </a:t>
            </a:r>
            <a:r>
              <a:rPr lang="en-US" sz="1200" dirty="0">
                <a:solidFill>
                  <a:schemeClr val="tx2"/>
                </a:solidFill>
                <a:latin typeface="Century Gothic" panose="020B0502020202020204" pitchFamily="34" charset="0"/>
              </a:rPr>
              <a:t>area, work in the informal sector. </a:t>
            </a:r>
            <a:endParaRPr lang="en-ZA" sz="12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174EB0-A8C6-4379-AA63-E9A0BD46F5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912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2"/>
                </a:solidFill>
                <a:latin typeface="Century Gothic" panose="020B0502020202020204" pitchFamily="34" charset="0"/>
              </a:rPr>
              <a:t>If the principal of </a:t>
            </a:r>
            <a:r>
              <a:rPr lang="en-US" b="1" dirty="0">
                <a:solidFill>
                  <a:srgbClr val="F8A15A"/>
                </a:solidFill>
                <a:latin typeface="Century Gothic" panose="020B0502020202020204" pitchFamily="34" charset="0"/>
              </a:rPr>
              <a:t>“no work, no pay</a:t>
            </a:r>
            <a:r>
              <a:rPr lang="en-US" sz="1200" dirty="0">
                <a:solidFill>
                  <a:schemeClr val="tx2"/>
                </a:solidFill>
                <a:latin typeface="Century Gothic" panose="020B0502020202020204" pitchFamily="34" charset="0"/>
              </a:rPr>
              <a:t>,” is to be applied, the majority of migrants do not work for employers who contribute to UIF, meaning that these migrant employees will most likely be left immediately with </a:t>
            </a:r>
            <a:r>
              <a:rPr lang="en-US" b="1" dirty="0">
                <a:solidFill>
                  <a:srgbClr val="F8A15A"/>
                </a:solidFill>
                <a:latin typeface="Century Gothic" panose="020B0502020202020204" pitchFamily="34" charset="0"/>
              </a:rPr>
              <a:t>no wage or salary</a:t>
            </a:r>
            <a:r>
              <a:rPr lang="en-US" sz="1200" dirty="0">
                <a:solidFill>
                  <a:schemeClr val="tx2"/>
                </a:solidFill>
                <a:latin typeface="Century Gothic" panose="020B0502020202020204" pitchFamily="34" charset="0"/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2"/>
                </a:solidFill>
                <a:latin typeface="Century Gothic" panose="020B0502020202020204" pitchFamily="34" charset="0"/>
              </a:rPr>
              <a:t>Job stability and security is an integral aspect as it is essential for an individual to plan their financial situation. However, more than </a:t>
            </a:r>
            <a:r>
              <a:rPr lang="en-US" b="1" dirty="0">
                <a:solidFill>
                  <a:srgbClr val="F8A15A"/>
                </a:solidFill>
                <a:latin typeface="Century Gothic" panose="020B0502020202020204" pitchFamily="34" charset="0"/>
              </a:rPr>
              <a:t>40%</a:t>
            </a:r>
            <a:r>
              <a:rPr lang="en-US" sz="1200" dirty="0">
                <a:solidFill>
                  <a:schemeClr val="tx2"/>
                </a:solidFill>
                <a:latin typeface="Century Gothic" panose="020B0502020202020204" pitchFamily="34" charset="0"/>
              </a:rPr>
              <a:t>of migrants work in a job which does not have an employment</a:t>
            </a:r>
            <a:r>
              <a:rPr lang="en-US" sz="1200" baseline="0" dirty="0">
                <a:solidFill>
                  <a:schemeClr val="tx2"/>
                </a:solidFill>
                <a:latin typeface="Century Gothic" panose="020B0502020202020204" pitchFamily="34" charset="0"/>
              </a:rPr>
              <a:t> contract and </a:t>
            </a:r>
            <a:r>
              <a:rPr lang="en-US" sz="1200" dirty="0">
                <a:solidFill>
                  <a:schemeClr val="tx2"/>
                </a:solidFill>
                <a:latin typeface="Century Gothic" panose="020B0502020202020204" pitchFamily="34" charset="0"/>
              </a:rPr>
              <a:t>has an </a:t>
            </a:r>
            <a:r>
              <a:rPr lang="en-US" b="1" dirty="0">
                <a:solidFill>
                  <a:srgbClr val="F8A15A"/>
                </a:solidFill>
                <a:latin typeface="Century Gothic" panose="020B0502020202020204" pitchFamily="34" charset="0"/>
              </a:rPr>
              <a:t>unspecified duration</a:t>
            </a:r>
            <a:r>
              <a:rPr lang="en-US" sz="1200" dirty="0">
                <a:solidFill>
                  <a:schemeClr val="tx2"/>
                </a:solidFill>
                <a:latin typeface="Century Gothic" panose="020B0502020202020204" pitchFamily="34" charset="0"/>
              </a:rPr>
              <a:t>, meaning that the job can end at any time. </a:t>
            </a:r>
            <a:endParaRPr lang="en-ZA" sz="12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174EB0-A8C6-4379-AA63-E9A0BD46F5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7461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174EB0-A8C6-4379-AA63-E9A0BD46F5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688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74EB0-A8C6-4379-AA63-E9A0BD46F5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05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5466A-20AA-486B-A4A1-34F28EF556FE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760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74EB0-A8C6-4379-AA63-E9A0BD46F5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70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74EB0-A8C6-4379-AA63-E9A0BD46F5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0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74EB0-A8C6-4379-AA63-E9A0BD46F5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579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74EB0-A8C6-4379-AA63-E9A0BD46F5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07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74EB0-A8C6-4379-AA63-E9A0BD46F5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86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74EB0-A8C6-4379-AA63-E9A0BD46F5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6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99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1" y="1268760"/>
            <a:ext cx="8064897" cy="72008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Subheading inserted here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endParaRPr lang="en-Z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2" y="2060848"/>
            <a:ext cx="8064896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Presenter Name and Surname</a:t>
            </a:r>
            <a:endParaRPr lang="en-ZA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548680"/>
            <a:ext cx="8064896" cy="64807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Presentation title inserted here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12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1" y="2780928"/>
            <a:ext cx="8064897" cy="72008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Description of this section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39552" y="2204864"/>
            <a:ext cx="8064896" cy="5048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1" baseline="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ZA" dirty="0"/>
              <a:t>SECTION HEADING</a:t>
            </a:r>
          </a:p>
        </p:txBody>
      </p:sp>
    </p:spTree>
    <p:extLst>
      <p:ext uri="{BB962C8B-B14F-4D97-AF65-F5344CB8AC3E}">
        <p14:creationId xmlns:p14="http://schemas.microsoft.com/office/powerpoint/2010/main" val="227992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(long) 1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548680"/>
            <a:ext cx="8064896" cy="482453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LONG QUOTE SLIDE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voluptua</a:t>
            </a:r>
            <a:r>
              <a:rPr lang="en-US" dirty="0"/>
              <a:t>.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</a:t>
            </a:r>
            <a:r>
              <a:rPr lang="en-US" dirty="0"/>
              <a:t> et </a:t>
            </a:r>
            <a:r>
              <a:rPr lang="en-US" dirty="0" err="1"/>
              <a:t>justo</a:t>
            </a:r>
            <a:r>
              <a:rPr lang="en-US" dirty="0"/>
              <a:t> duo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rebum</a:t>
            </a:r>
            <a:r>
              <a:rPr lang="en-US" dirty="0"/>
              <a:t>. Stet </a:t>
            </a:r>
            <a:r>
              <a:rPr lang="en-US" dirty="0" err="1"/>
              <a:t>clita</a:t>
            </a:r>
            <a:r>
              <a:rPr lang="en-US" dirty="0"/>
              <a:t> </a:t>
            </a:r>
            <a:r>
              <a:rPr lang="en-US" dirty="0" err="1"/>
              <a:t>kasd</a:t>
            </a:r>
            <a:r>
              <a:rPr lang="en-US" dirty="0"/>
              <a:t> </a:t>
            </a:r>
            <a:r>
              <a:rPr lang="en-US" dirty="0" err="1"/>
              <a:t>gubergren</a:t>
            </a:r>
            <a:r>
              <a:rPr lang="en-US" dirty="0"/>
              <a:t>, no sea </a:t>
            </a:r>
            <a:r>
              <a:rPr lang="en-US" dirty="0" err="1"/>
              <a:t>takimata</a:t>
            </a:r>
            <a:r>
              <a:rPr lang="en-US" dirty="0"/>
              <a:t> </a:t>
            </a:r>
            <a:r>
              <a:rPr lang="en-US" dirty="0" err="1"/>
              <a:t>sanctus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voluptua</a:t>
            </a:r>
            <a:r>
              <a:rPr lang="en-US" dirty="0"/>
              <a:t>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5804495"/>
            <a:ext cx="8064698" cy="3608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Source: Lorem Ipsum Dolor Sit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052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(long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548680"/>
            <a:ext cx="8064896" cy="482453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LONG QUOTE SLIDE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voluptua</a:t>
            </a:r>
            <a:r>
              <a:rPr lang="en-US" dirty="0"/>
              <a:t>.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</a:t>
            </a:r>
            <a:r>
              <a:rPr lang="en-US" dirty="0"/>
              <a:t> et </a:t>
            </a:r>
            <a:r>
              <a:rPr lang="en-US" dirty="0" err="1"/>
              <a:t>justo</a:t>
            </a:r>
            <a:r>
              <a:rPr lang="en-US" dirty="0"/>
              <a:t> duo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rebum</a:t>
            </a:r>
            <a:r>
              <a:rPr lang="en-US" dirty="0"/>
              <a:t>. Stet </a:t>
            </a:r>
            <a:r>
              <a:rPr lang="en-US" dirty="0" err="1"/>
              <a:t>clita</a:t>
            </a:r>
            <a:r>
              <a:rPr lang="en-US" dirty="0"/>
              <a:t> </a:t>
            </a:r>
            <a:r>
              <a:rPr lang="en-US" dirty="0" err="1"/>
              <a:t>kasd</a:t>
            </a:r>
            <a:r>
              <a:rPr lang="en-US" dirty="0"/>
              <a:t> </a:t>
            </a:r>
            <a:r>
              <a:rPr lang="en-US" dirty="0" err="1"/>
              <a:t>gubergren</a:t>
            </a:r>
            <a:r>
              <a:rPr lang="en-US" dirty="0"/>
              <a:t>, no sea </a:t>
            </a:r>
            <a:r>
              <a:rPr lang="en-US" dirty="0" err="1"/>
              <a:t>takimata</a:t>
            </a:r>
            <a:r>
              <a:rPr lang="en-US" dirty="0"/>
              <a:t> </a:t>
            </a:r>
            <a:r>
              <a:rPr lang="en-US" dirty="0" err="1"/>
              <a:t>sanctus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voluptua</a:t>
            </a:r>
            <a:r>
              <a:rPr lang="en-US" dirty="0"/>
              <a:t>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5804495"/>
            <a:ext cx="8064698" cy="3608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Source: Lorem Ipsum Dolor Sit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9279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(short) 1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1916832"/>
            <a:ext cx="8064896" cy="172819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SHORT QUOTE SLIDE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voluptua</a:t>
            </a:r>
            <a:r>
              <a:rPr lang="en-US" dirty="0"/>
              <a:t>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5804495"/>
            <a:ext cx="8064698" cy="3608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Source: Lorem Ipsum Dolor Sit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9148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(short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1916832"/>
            <a:ext cx="8064896" cy="172819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SHORT QUOTE SLIDE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voluptua</a:t>
            </a:r>
            <a:r>
              <a:rPr lang="en-US" dirty="0"/>
              <a:t>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5804495"/>
            <a:ext cx="8064698" cy="3608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Source: Lorem Ipsum Dolor Sit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0798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 1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2124820" y="1700832"/>
            <a:ext cx="4895452" cy="25202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Insert icon(s)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ZA" dirty="0"/>
              <a:t>SHORT HEADING GOES HERE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3" y="4941168"/>
            <a:ext cx="8064894" cy="936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ZA" dirty="0"/>
              <a:t>Short description with a xx% goes here</a:t>
            </a:r>
          </a:p>
        </p:txBody>
      </p:sp>
    </p:spTree>
    <p:extLst>
      <p:ext uri="{BB962C8B-B14F-4D97-AF65-F5344CB8AC3E}">
        <p14:creationId xmlns:p14="http://schemas.microsoft.com/office/powerpoint/2010/main" val="124388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2124820" y="1700832"/>
            <a:ext cx="4895452" cy="25202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ZA" dirty="0"/>
              <a:t>Insert icon(s)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00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/>
              <a:t>SHORT HEADING GOES HERE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1" y="4941168"/>
            <a:ext cx="8064898" cy="936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/>
              <a:t>Short description with a xx% goes here</a:t>
            </a:r>
          </a:p>
        </p:txBody>
      </p:sp>
    </p:spTree>
    <p:extLst>
      <p:ext uri="{BB962C8B-B14F-4D97-AF65-F5344CB8AC3E}">
        <p14:creationId xmlns:p14="http://schemas.microsoft.com/office/powerpoint/2010/main" val="300898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 3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332732" y="764704"/>
            <a:ext cx="6479628" cy="2592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Insert icon(s)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1" y="3861048"/>
            <a:ext cx="8064898" cy="2160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ZA" dirty="0"/>
              <a:t>Short description with a xx% goes here. Lorem ipsum </a:t>
            </a:r>
            <a:r>
              <a:rPr lang="en-ZA" dirty="0" err="1"/>
              <a:t>dolor</a:t>
            </a:r>
            <a:r>
              <a:rPr lang="en-ZA" dirty="0"/>
              <a:t> sit </a:t>
            </a:r>
            <a:r>
              <a:rPr lang="en-ZA" dirty="0" err="1"/>
              <a:t>amet</a:t>
            </a:r>
            <a:r>
              <a:rPr lang="en-ZA" dirty="0"/>
              <a:t>, </a:t>
            </a:r>
            <a:r>
              <a:rPr lang="en-ZA" dirty="0" err="1"/>
              <a:t>consetetur</a:t>
            </a:r>
            <a:r>
              <a:rPr lang="en-ZA" dirty="0"/>
              <a:t> </a:t>
            </a:r>
            <a:r>
              <a:rPr lang="en-ZA" dirty="0" err="1"/>
              <a:t>sadipscing</a:t>
            </a:r>
            <a:r>
              <a:rPr lang="en-ZA" dirty="0"/>
              <a:t> </a:t>
            </a:r>
            <a:r>
              <a:rPr lang="en-ZA" dirty="0" err="1"/>
              <a:t>elitr</a:t>
            </a:r>
            <a:r>
              <a:rPr lang="en-ZA" dirty="0"/>
              <a:t>, </a:t>
            </a:r>
            <a:r>
              <a:rPr lang="en-ZA" dirty="0" err="1"/>
              <a:t>sed</a:t>
            </a:r>
            <a:r>
              <a:rPr lang="en-ZA" dirty="0"/>
              <a:t> </a:t>
            </a:r>
            <a:r>
              <a:rPr lang="en-ZA" dirty="0" err="1"/>
              <a:t>diam</a:t>
            </a:r>
            <a:r>
              <a:rPr lang="en-ZA" dirty="0"/>
              <a:t> </a:t>
            </a:r>
            <a:r>
              <a:rPr lang="en-ZA" dirty="0" err="1"/>
              <a:t>nonumy</a:t>
            </a:r>
            <a:r>
              <a:rPr lang="en-ZA" dirty="0"/>
              <a:t> </a:t>
            </a:r>
            <a:r>
              <a:rPr lang="en-ZA" dirty="0" err="1"/>
              <a:t>eirmod</a:t>
            </a:r>
            <a:r>
              <a:rPr lang="en-ZA" dirty="0"/>
              <a:t> </a:t>
            </a:r>
            <a:r>
              <a:rPr lang="en-ZA" dirty="0" err="1"/>
              <a:t>tempor</a:t>
            </a:r>
            <a:r>
              <a:rPr lang="en-ZA" dirty="0"/>
              <a:t> </a:t>
            </a:r>
            <a:r>
              <a:rPr lang="en-ZA" dirty="0" err="1"/>
              <a:t>invidunt</a:t>
            </a:r>
            <a:r>
              <a:rPr lang="en-ZA" dirty="0"/>
              <a:t> </a:t>
            </a:r>
            <a:r>
              <a:rPr lang="en-ZA" dirty="0" err="1"/>
              <a:t>ut</a:t>
            </a:r>
            <a:r>
              <a:rPr lang="en-ZA" dirty="0"/>
              <a:t> </a:t>
            </a:r>
            <a:r>
              <a:rPr lang="en-ZA" dirty="0" err="1"/>
              <a:t>labore</a:t>
            </a:r>
            <a:r>
              <a:rPr lang="en-ZA" dirty="0"/>
              <a:t> et </a:t>
            </a:r>
            <a:r>
              <a:rPr lang="en-ZA" dirty="0" err="1"/>
              <a:t>dolore</a:t>
            </a:r>
            <a:r>
              <a:rPr lang="en-ZA" dirty="0"/>
              <a:t> magna </a:t>
            </a:r>
            <a:r>
              <a:rPr lang="en-ZA" dirty="0" err="1"/>
              <a:t>aliquyam</a:t>
            </a:r>
            <a:r>
              <a:rPr lang="en-ZA" dirty="0"/>
              <a:t> </a:t>
            </a:r>
            <a:r>
              <a:rPr lang="en-ZA" dirty="0" err="1"/>
              <a:t>erat</a:t>
            </a:r>
            <a:r>
              <a:rPr lang="en-ZA" dirty="0"/>
              <a:t>, </a:t>
            </a:r>
            <a:r>
              <a:rPr lang="en-ZA" dirty="0" err="1"/>
              <a:t>sed</a:t>
            </a:r>
            <a:r>
              <a:rPr lang="en-ZA" dirty="0"/>
              <a:t> </a:t>
            </a:r>
            <a:r>
              <a:rPr lang="en-ZA" dirty="0" err="1"/>
              <a:t>diam</a:t>
            </a:r>
            <a:r>
              <a:rPr lang="en-ZA" dirty="0"/>
              <a:t> </a:t>
            </a:r>
            <a:r>
              <a:rPr lang="en-ZA" dirty="0" err="1"/>
              <a:t>voluptua</a:t>
            </a:r>
            <a:r>
              <a:rPr lang="en-ZA" dirty="0"/>
              <a:t>. At </a:t>
            </a:r>
            <a:r>
              <a:rPr lang="en-ZA" dirty="0" err="1"/>
              <a:t>vero</a:t>
            </a:r>
            <a:r>
              <a:rPr lang="en-ZA" dirty="0"/>
              <a:t> </a:t>
            </a:r>
            <a:r>
              <a:rPr lang="en-ZA" dirty="0" err="1"/>
              <a:t>eos</a:t>
            </a:r>
            <a:r>
              <a:rPr lang="en-ZA" dirty="0"/>
              <a:t> et </a:t>
            </a:r>
            <a:r>
              <a:rPr lang="en-ZA" dirty="0" err="1"/>
              <a:t>accusam</a:t>
            </a:r>
            <a:r>
              <a:rPr lang="en-ZA" dirty="0"/>
              <a:t> et </a:t>
            </a:r>
            <a:r>
              <a:rPr lang="en-ZA" dirty="0" err="1"/>
              <a:t>justo</a:t>
            </a:r>
            <a:r>
              <a:rPr lang="en-ZA" dirty="0"/>
              <a:t> duo </a:t>
            </a:r>
            <a:r>
              <a:rPr lang="en-ZA" dirty="0" err="1"/>
              <a:t>dolores</a:t>
            </a:r>
            <a:r>
              <a:rPr lang="en-ZA" dirty="0"/>
              <a:t> et </a:t>
            </a:r>
            <a:r>
              <a:rPr lang="en-ZA" dirty="0" err="1"/>
              <a:t>ea</a:t>
            </a:r>
            <a:r>
              <a:rPr lang="en-ZA" dirty="0"/>
              <a:t> </a:t>
            </a:r>
            <a:r>
              <a:rPr lang="en-ZA" dirty="0" err="1"/>
              <a:t>rebum</a:t>
            </a:r>
            <a:r>
              <a:rPr lang="en-Z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950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332732" y="764704"/>
            <a:ext cx="6479628" cy="2592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ZA" dirty="0"/>
              <a:t>Insert icon(s)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1" y="3861048"/>
            <a:ext cx="8064898" cy="2160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/>
              <a:t>Short description with a xx% goes here. Lorem ipsum </a:t>
            </a:r>
            <a:r>
              <a:rPr lang="en-ZA" dirty="0" err="1"/>
              <a:t>dolor</a:t>
            </a:r>
            <a:r>
              <a:rPr lang="en-ZA" dirty="0"/>
              <a:t> sit </a:t>
            </a:r>
            <a:r>
              <a:rPr lang="en-ZA" dirty="0" err="1"/>
              <a:t>amet</a:t>
            </a:r>
            <a:r>
              <a:rPr lang="en-ZA" dirty="0"/>
              <a:t>, </a:t>
            </a:r>
            <a:r>
              <a:rPr lang="en-ZA" dirty="0" err="1"/>
              <a:t>consetetur</a:t>
            </a:r>
            <a:r>
              <a:rPr lang="en-ZA" dirty="0"/>
              <a:t> </a:t>
            </a:r>
            <a:r>
              <a:rPr lang="en-ZA" dirty="0" err="1"/>
              <a:t>sadipscing</a:t>
            </a:r>
            <a:r>
              <a:rPr lang="en-ZA" dirty="0"/>
              <a:t> </a:t>
            </a:r>
            <a:r>
              <a:rPr lang="en-ZA" dirty="0" err="1"/>
              <a:t>elitr</a:t>
            </a:r>
            <a:r>
              <a:rPr lang="en-ZA" dirty="0"/>
              <a:t>, </a:t>
            </a:r>
            <a:r>
              <a:rPr lang="en-ZA" dirty="0" err="1"/>
              <a:t>sed</a:t>
            </a:r>
            <a:r>
              <a:rPr lang="en-ZA" dirty="0"/>
              <a:t> </a:t>
            </a:r>
            <a:r>
              <a:rPr lang="en-ZA" dirty="0" err="1"/>
              <a:t>diam</a:t>
            </a:r>
            <a:r>
              <a:rPr lang="en-ZA" dirty="0"/>
              <a:t> </a:t>
            </a:r>
            <a:r>
              <a:rPr lang="en-ZA" dirty="0" err="1"/>
              <a:t>nonumy</a:t>
            </a:r>
            <a:r>
              <a:rPr lang="en-ZA" dirty="0"/>
              <a:t> </a:t>
            </a:r>
            <a:r>
              <a:rPr lang="en-ZA" dirty="0" err="1"/>
              <a:t>eirmod</a:t>
            </a:r>
            <a:r>
              <a:rPr lang="en-ZA" dirty="0"/>
              <a:t> </a:t>
            </a:r>
            <a:r>
              <a:rPr lang="en-ZA" dirty="0" err="1"/>
              <a:t>tempor</a:t>
            </a:r>
            <a:r>
              <a:rPr lang="en-ZA" dirty="0"/>
              <a:t> </a:t>
            </a:r>
            <a:r>
              <a:rPr lang="en-ZA" dirty="0" err="1"/>
              <a:t>invidunt</a:t>
            </a:r>
            <a:r>
              <a:rPr lang="en-ZA" dirty="0"/>
              <a:t> </a:t>
            </a:r>
            <a:r>
              <a:rPr lang="en-ZA" dirty="0" err="1"/>
              <a:t>ut</a:t>
            </a:r>
            <a:r>
              <a:rPr lang="en-ZA" dirty="0"/>
              <a:t> </a:t>
            </a:r>
            <a:r>
              <a:rPr lang="en-ZA" dirty="0" err="1"/>
              <a:t>labore</a:t>
            </a:r>
            <a:r>
              <a:rPr lang="en-ZA" dirty="0"/>
              <a:t> et </a:t>
            </a:r>
            <a:r>
              <a:rPr lang="en-ZA" dirty="0" err="1"/>
              <a:t>dolore</a:t>
            </a:r>
            <a:r>
              <a:rPr lang="en-ZA" dirty="0"/>
              <a:t> magna </a:t>
            </a:r>
            <a:r>
              <a:rPr lang="en-ZA" dirty="0" err="1"/>
              <a:t>aliquyam</a:t>
            </a:r>
            <a:r>
              <a:rPr lang="en-ZA" dirty="0"/>
              <a:t> </a:t>
            </a:r>
            <a:r>
              <a:rPr lang="en-ZA" dirty="0" err="1"/>
              <a:t>erat</a:t>
            </a:r>
            <a:r>
              <a:rPr lang="en-ZA" dirty="0"/>
              <a:t>, </a:t>
            </a:r>
            <a:r>
              <a:rPr lang="en-ZA" dirty="0" err="1"/>
              <a:t>sed</a:t>
            </a:r>
            <a:r>
              <a:rPr lang="en-ZA" dirty="0"/>
              <a:t> </a:t>
            </a:r>
            <a:r>
              <a:rPr lang="en-ZA" dirty="0" err="1"/>
              <a:t>diam</a:t>
            </a:r>
            <a:r>
              <a:rPr lang="en-ZA" dirty="0"/>
              <a:t> </a:t>
            </a:r>
            <a:r>
              <a:rPr lang="en-ZA" dirty="0" err="1"/>
              <a:t>voluptua</a:t>
            </a:r>
            <a:r>
              <a:rPr lang="en-ZA" dirty="0"/>
              <a:t>. At </a:t>
            </a:r>
            <a:r>
              <a:rPr lang="en-ZA" dirty="0" err="1"/>
              <a:t>vero</a:t>
            </a:r>
            <a:r>
              <a:rPr lang="en-ZA" dirty="0"/>
              <a:t> </a:t>
            </a:r>
            <a:r>
              <a:rPr lang="en-ZA" dirty="0" err="1"/>
              <a:t>eos</a:t>
            </a:r>
            <a:r>
              <a:rPr lang="en-ZA" dirty="0"/>
              <a:t> et </a:t>
            </a:r>
            <a:r>
              <a:rPr lang="en-ZA" dirty="0" err="1"/>
              <a:t>accusam</a:t>
            </a:r>
            <a:r>
              <a:rPr lang="en-ZA" dirty="0"/>
              <a:t> et </a:t>
            </a:r>
            <a:r>
              <a:rPr lang="en-ZA" dirty="0" err="1"/>
              <a:t>justo</a:t>
            </a:r>
            <a:r>
              <a:rPr lang="en-ZA" dirty="0"/>
              <a:t> duo </a:t>
            </a:r>
            <a:r>
              <a:rPr lang="en-ZA" dirty="0" err="1"/>
              <a:t>dolores</a:t>
            </a:r>
            <a:r>
              <a:rPr lang="en-ZA" dirty="0"/>
              <a:t> et </a:t>
            </a:r>
            <a:r>
              <a:rPr lang="en-ZA" dirty="0" err="1"/>
              <a:t>ea</a:t>
            </a:r>
            <a:r>
              <a:rPr lang="en-ZA" dirty="0"/>
              <a:t> </a:t>
            </a:r>
            <a:r>
              <a:rPr lang="en-ZA" dirty="0" err="1"/>
              <a:t>rebum</a:t>
            </a:r>
            <a:r>
              <a:rPr lang="en-Z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849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77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39553" y="1124744"/>
            <a:ext cx="8064896" cy="48245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endParaRPr lang="en-ZA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2656"/>
            <a:ext cx="8064374" cy="6473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ZA" dirty="0"/>
              <a:t>SHORT HEADING GOES HERE </a:t>
            </a:r>
          </a:p>
        </p:txBody>
      </p:sp>
    </p:spTree>
    <p:extLst>
      <p:ext uri="{BB962C8B-B14F-4D97-AF65-F5344CB8AC3E}">
        <p14:creationId xmlns:p14="http://schemas.microsoft.com/office/powerpoint/2010/main" val="140666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39553" y="1124744"/>
            <a:ext cx="8064896" cy="48245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endParaRPr lang="en-ZA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2656"/>
            <a:ext cx="8064374" cy="6473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/>
              <a:t>SHORT HEADING GOES HERE </a:t>
            </a:r>
          </a:p>
        </p:txBody>
      </p:sp>
    </p:spTree>
    <p:extLst>
      <p:ext uri="{BB962C8B-B14F-4D97-AF65-F5344CB8AC3E}">
        <p14:creationId xmlns:p14="http://schemas.microsoft.com/office/powerpoint/2010/main" val="283957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/>
              <a:t>GIVE A HEADING TO THIS GRAPH</a:t>
            </a:r>
          </a:p>
        </p:txBody>
      </p:sp>
    </p:spTree>
    <p:extLst>
      <p:ext uri="{BB962C8B-B14F-4D97-AF65-F5344CB8AC3E}">
        <p14:creationId xmlns:p14="http://schemas.microsoft.com/office/powerpoint/2010/main" val="414295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/>
              <a:t>GIVE A HEADING TO THIS GRAPH</a:t>
            </a:r>
          </a:p>
        </p:txBody>
      </p:sp>
    </p:spTree>
    <p:extLst>
      <p:ext uri="{BB962C8B-B14F-4D97-AF65-F5344CB8AC3E}">
        <p14:creationId xmlns:p14="http://schemas.microsoft.com/office/powerpoint/2010/main" val="118241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/>
              <a:t>GIVE A HEADING TO THIS GRAPH</a:t>
            </a:r>
          </a:p>
        </p:txBody>
      </p:sp>
    </p:spTree>
    <p:extLst>
      <p:ext uri="{BB962C8B-B14F-4D97-AF65-F5344CB8AC3E}">
        <p14:creationId xmlns:p14="http://schemas.microsoft.com/office/powerpoint/2010/main" val="151329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/>
              <a:t>GIVE A HEADING TO THIS GRAPH</a:t>
            </a:r>
          </a:p>
        </p:txBody>
      </p:sp>
    </p:spTree>
    <p:extLst>
      <p:ext uri="{BB962C8B-B14F-4D97-AF65-F5344CB8AC3E}">
        <p14:creationId xmlns:p14="http://schemas.microsoft.com/office/powerpoint/2010/main" val="99073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/>
              <a:t>GIVE A HEADING TO THIS GRAPH</a:t>
            </a:r>
          </a:p>
        </p:txBody>
      </p:sp>
    </p:spTree>
    <p:extLst>
      <p:ext uri="{BB962C8B-B14F-4D97-AF65-F5344CB8AC3E}">
        <p14:creationId xmlns:p14="http://schemas.microsoft.com/office/powerpoint/2010/main" val="74901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/>
              <a:t>GIVE A HEADING TO THIS GRAPH</a:t>
            </a:r>
          </a:p>
        </p:txBody>
      </p:sp>
    </p:spTree>
    <p:extLst>
      <p:ext uri="{BB962C8B-B14F-4D97-AF65-F5344CB8AC3E}">
        <p14:creationId xmlns:p14="http://schemas.microsoft.com/office/powerpoint/2010/main" val="401519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/>
              <a:t>GIVE A HEADING TO THIS GRAPH</a:t>
            </a:r>
          </a:p>
        </p:txBody>
      </p:sp>
    </p:spTree>
    <p:extLst>
      <p:ext uri="{BB962C8B-B14F-4D97-AF65-F5344CB8AC3E}">
        <p14:creationId xmlns:p14="http://schemas.microsoft.com/office/powerpoint/2010/main" val="407413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/>
              <a:t>GIVE A HEADING TO THIS TABLE</a:t>
            </a:r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539552" y="1556792"/>
            <a:ext cx="8064896" cy="38884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ZA" dirty="0"/>
              <a:t>Insert table</a:t>
            </a:r>
          </a:p>
        </p:txBody>
      </p:sp>
    </p:spTree>
    <p:extLst>
      <p:ext uri="{BB962C8B-B14F-4D97-AF65-F5344CB8AC3E}">
        <p14:creationId xmlns:p14="http://schemas.microsoft.com/office/powerpoint/2010/main" val="24137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485D53-D4F7-4137-ACC7-401E0EAE3DFD}" type="datetimeFigureOut">
              <a:rPr lang="en-ZA" smtClean="0"/>
              <a:pPr/>
              <a:t>2020/12/10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78C2A-7476-4457-8B29-72F1EECFF46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1124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864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300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980234" y="2421384"/>
            <a:ext cx="518405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ZA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8314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980234" y="2421384"/>
            <a:ext cx="518405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9893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485D53-D4F7-4137-ACC7-401E0EAE3DFD}" type="datetimeFigureOut">
              <a:rPr lang="en-ZA" smtClean="0"/>
              <a:pPr/>
              <a:t>2020/12/10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95869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78C2A-7476-4457-8B29-72F1EECFF46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9117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1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549399"/>
            <a:ext cx="8064896" cy="29516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ZA" sz="6000" dirty="0"/>
              <a:t>PRESENTATION TITLE INSERTED HERE</a:t>
            </a:r>
            <a:endParaRPr lang="en-Z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1" y="3645024"/>
            <a:ext cx="8064897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SUBHEADING INSERTED HERE LOREM IPSUM DOLOR SIT AMET, CONSETETUR SADIPSCING ELITR, SED DIAM NONUMY EIRMOD</a:t>
            </a:r>
            <a:endParaRPr lang="en-Z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2" y="4581128"/>
            <a:ext cx="8064896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Presenter </a:t>
            </a:r>
            <a:r>
              <a:rPr lang="en-US" dirty="0"/>
              <a:t>Name and Surname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979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548681"/>
            <a:ext cx="8064896" cy="20162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ZA" sz="6000" dirty="0"/>
              <a:t>Presentation title inserted here</a:t>
            </a:r>
            <a:endParaRPr lang="en-Z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1" y="2636912"/>
            <a:ext cx="8064897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Subheading inserted here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endParaRPr lang="en-Z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2" y="3429000"/>
            <a:ext cx="8064896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Presenter Name and Surname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2957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3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1" y="1268760"/>
            <a:ext cx="8064897" cy="72008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Subheading inserted here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endParaRPr lang="en-Z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2" y="2060848"/>
            <a:ext cx="8064896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Presenter Name and Surname</a:t>
            </a:r>
            <a:endParaRPr lang="en-ZA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548680"/>
            <a:ext cx="8064896" cy="64807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Presentation title inserted here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2817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ing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1" y="2780928"/>
            <a:ext cx="8064897" cy="72008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Description of this section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39552" y="2204864"/>
            <a:ext cx="8064896" cy="5048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1" baseline="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ZA" dirty="0"/>
              <a:t>SECTION HEADING</a:t>
            </a:r>
          </a:p>
        </p:txBody>
      </p:sp>
    </p:spTree>
    <p:extLst>
      <p:ext uri="{BB962C8B-B14F-4D97-AF65-F5344CB8AC3E}">
        <p14:creationId xmlns:p14="http://schemas.microsoft.com/office/powerpoint/2010/main" val="314882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 (long) 1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548680"/>
            <a:ext cx="8064896" cy="482453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LONG QUOTE SLIDE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voluptua</a:t>
            </a:r>
            <a:r>
              <a:rPr lang="en-US" dirty="0"/>
              <a:t>.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</a:t>
            </a:r>
            <a:r>
              <a:rPr lang="en-US" dirty="0"/>
              <a:t> et </a:t>
            </a:r>
            <a:r>
              <a:rPr lang="en-US" dirty="0" err="1"/>
              <a:t>justo</a:t>
            </a:r>
            <a:r>
              <a:rPr lang="en-US" dirty="0"/>
              <a:t> duo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rebum</a:t>
            </a:r>
            <a:r>
              <a:rPr lang="en-US" dirty="0"/>
              <a:t>. Stet </a:t>
            </a:r>
            <a:r>
              <a:rPr lang="en-US" dirty="0" err="1"/>
              <a:t>clita</a:t>
            </a:r>
            <a:r>
              <a:rPr lang="en-US" dirty="0"/>
              <a:t> </a:t>
            </a:r>
            <a:r>
              <a:rPr lang="en-US" dirty="0" err="1"/>
              <a:t>kasd</a:t>
            </a:r>
            <a:r>
              <a:rPr lang="en-US" dirty="0"/>
              <a:t> </a:t>
            </a:r>
            <a:r>
              <a:rPr lang="en-US" dirty="0" err="1"/>
              <a:t>gubergren</a:t>
            </a:r>
            <a:r>
              <a:rPr lang="en-US" dirty="0"/>
              <a:t>, no sea </a:t>
            </a:r>
            <a:r>
              <a:rPr lang="en-US" dirty="0" err="1"/>
              <a:t>takimata</a:t>
            </a:r>
            <a:r>
              <a:rPr lang="en-US" dirty="0"/>
              <a:t> </a:t>
            </a:r>
            <a:r>
              <a:rPr lang="en-US" dirty="0" err="1"/>
              <a:t>sanctus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voluptua</a:t>
            </a:r>
            <a:r>
              <a:rPr lang="en-US" dirty="0"/>
              <a:t>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5804495"/>
            <a:ext cx="8064698" cy="3608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Source: Lorem Ipsum Dolor Sit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3975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E1BB11-CE0C-4E0F-902B-E0070B16AAE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951424" y="783487"/>
            <a:ext cx="162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37E444D-D0F8-454F-BC8D-5B07A246403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020826" y="783487"/>
            <a:ext cx="162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017A26C-1F87-42E7-AD5B-9E66527C129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090228" y="783487"/>
            <a:ext cx="162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0208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 (long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548680"/>
            <a:ext cx="8064896" cy="482453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LONG QUOTE SLIDE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voluptua</a:t>
            </a:r>
            <a:r>
              <a:rPr lang="en-US" dirty="0"/>
              <a:t>.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</a:t>
            </a:r>
            <a:r>
              <a:rPr lang="en-US" dirty="0"/>
              <a:t> et </a:t>
            </a:r>
            <a:r>
              <a:rPr lang="en-US" dirty="0" err="1"/>
              <a:t>justo</a:t>
            </a:r>
            <a:r>
              <a:rPr lang="en-US" dirty="0"/>
              <a:t> duo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rebum</a:t>
            </a:r>
            <a:r>
              <a:rPr lang="en-US" dirty="0"/>
              <a:t>. Stet </a:t>
            </a:r>
            <a:r>
              <a:rPr lang="en-US" dirty="0" err="1"/>
              <a:t>clita</a:t>
            </a:r>
            <a:r>
              <a:rPr lang="en-US" dirty="0"/>
              <a:t> </a:t>
            </a:r>
            <a:r>
              <a:rPr lang="en-US" dirty="0" err="1"/>
              <a:t>kasd</a:t>
            </a:r>
            <a:r>
              <a:rPr lang="en-US" dirty="0"/>
              <a:t> </a:t>
            </a:r>
            <a:r>
              <a:rPr lang="en-US" dirty="0" err="1"/>
              <a:t>gubergren</a:t>
            </a:r>
            <a:r>
              <a:rPr lang="en-US" dirty="0"/>
              <a:t>, no sea </a:t>
            </a:r>
            <a:r>
              <a:rPr lang="en-US" dirty="0" err="1"/>
              <a:t>takimata</a:t>
            </a:r>
            <a:r>
              <a:rPr lang="en-US" dirty="0"/>
              <a:t> </a:t>
            </a:r>
            <a:r>
              <a:rPr lang="en-US" dirty="0" err="1"/>
              <a:t>sanctus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voluptua</a:t>
            </a:r>
            <a:r>
              <a:rPr lang="en-US" dirty="0"/>
              <a:t>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5804495"/>
            <a:ext cx="8064698" cy="3608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Source: Lorem Ipsum Dolor Sit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5601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 (short) 1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1916832"/>
            <a:ext cx="8064896" cy="172819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SHORT QUOTE SLIDE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voluptua</a:t>
            </a:r>
            <a:r>
              <a:rPr lang="en-US" dirty="0"/>
              <a:t>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5804495"/>
            <a:ext cx="8064698" cy="3608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Source: Lorem Ipsum Dolor Sit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2835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 (short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1916832"/>
            <a:ext cx="8064896" cy="172819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SHORT QUOTE SLIDE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voluptua</a:t>
            </a:r>
            <a:r>
              <a:rPr lang="en-US" dirty="0"/>
              <a:t>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5804495"/>
            <a:ext cx="8064698" cy="3608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Source: Lorem Ipsum Dolor Sit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3120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lide 1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2124820" y="1700832"/>
            <a:ext cx="4895452" cy="25202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Insert icon(s)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ZA" dirty="0"/>
              <a:t>SHORT HEADING GOES HERE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3" y="4941168"/>
            <a:ext cx="8064894" cy="936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ZA" dirty="0"/>
              <a:t>Short description with a xx% goes here</a:t>
            </a:r>
          </a:p>
        </p:txBody>
      </p:sp>
    </p:spTree>
    <p:extLst>
      <p:ext uri="{BB962C8B-B14F-4D97-AF65-F5344CB8AC3E}">
        <p14:creationId xmlns:p14="http://schemas.microsoft.com/office/powerpoint/2010/main" val="305025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2124820" y="1700832"/>
            <a:ext cx="4895452" cy="25202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ZA" dirty="0"/>
              <a:t>Insert icon(s)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00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/>
              <a:t>SHORT HEADING GOES HERE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1" y="4941168"/>
            <a:ext cx="8064898" cy="936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/>
              <a:t>Short description with a xx% goes here</a:t>
            </a:r>
          </a:p>
        </p:txBody>
      </p:sp>
    </p:spTree>
    <p:extLst>
      <p:ext uri="{BB962C8B-B14F-4D97-AF65-F5344CB8AC3E}">
        <p14:creationId xmlns:p14="http://schemas.microsoft.com/office/powerpoint/2010/main" val="310021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lide 3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332732" y="764704"/>
            <a:ext cx="6479628" cy="2592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Insert icon(s)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1" y="3861048"/>
            <a:ext cx="8064898" cy="2160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ZA" dirty="0"/>
              <a:t>Short description with a xx% goes here. Lorem ipsum </a:t>
            </a:r>
            <a:r>
              <a:rPr lang="en-ZA" dirty="0" err="1"/>
              <a:t>dolor</a:t>
            </a:r>
            <a:r>
              <a:rPr lang="en-ZA" dirty="0"/>
              <a:t> sit </a:t>
            </a:r>
            <a:r>
              <a:rPr lang="en-ZA" dirty="0" err="1"/>
              <a:t>amet</a:t>
            </a:r>
            <a:r>
              <a:rPr lang="en-ZA" dirty="0"/>
              <a:t>, </a:t>
            </a:r>
            <a:r>
              <a:rPr lang="en-ZA" dirty="0" err="1"/>
              <a:t>consetetur</a:t>
            </a:r>
            <a:r>
              <a:rPr lang="en-ZA" dirty="0"/>
              <a:t> </a:t>
            </a:r>
            <a:r>
              <a:rPr lang="en-ZA" dirty="0" err="1"/>
              <a:t>sadipscing</a:t>
            </a:r>
            <a:r>
              <a:rPr lang="en-ZA" dirty="0"/>
              <a:t> </a:t>
            </a:r>
            <a:r>
              <a:rPr lang="en-ZA" dirty="0" err="1"/>
              <a:t>elitr</a:t>
            </a:r>
            <a:r>
              <a:rPr lang="en-ZA" dirty="0"/>
              <a:t>, </a:t>
            </a:r>
            <a:r>
              <a:rPr lang="en-ZA" dirty="0" err="1"/>
              <a:t>sed</a:t>
            </a:r>
            <a:r>
              <a:rPr lang="en-ZA" dirty="0"/>
              <a:t> </a:t>
            </a:r>
            <a:r>
              <a:rPr lang="en-ZA" dirty="0" err="1"/>
              <a:t>diam</a:t>
            </a:r>
            <a:r>
              <a:rPr lang="en-ZA" dirty="0"/>
              <a:t> </a:t>
            </a:r>
            <a:r>
              <a:rPr lang="en-ZA" dirty="0" err="1"/>
              <a:t>nonumy</a:t>
            </a:r>
            <a:r>
              <a:rPr lang="en-ZA" dirty="0"/>
              <a:t> </a:t>
            </a:r>
            <a:r>
              <a:rPr lang="en-ZA" dirty="0" err="1"/>
              <a:t>eirmod</a:t>
            </a:r>
            <a:r>
              <a:rPr lang="en-ZA" dirty="0"/>
              <a:t> </a:t>
            </a:r>
            <a:r>
              <a:rPr lang="en-ZA" dirty="0" err="1"/>
              <a:t>tempor</a:t>
            </a:r>
            <a:r>
              <a:rPr lang="en-ZA" dirty="0"/>
              <a:t> </a:t>
            </a:r>
            <a:r>
              <a:rPr lang="en-ZA" dirty="0" err="1"/>
              <a:t>invidunt</a:t>
            </a:r>
            <a:r>
              <a:rPr lang="en-ZA" dirty="0"/>
              <a:t> </a:t>
            </a:r>
            <a:r>
              <a:rPr lang="en-ZA" dirty="0" err="1"/>
              <a:t>ut</a:t>
            </a:r>
            <a:r>
              <a:rPr lang="en-ZA" dirty="0"/>
              <a:t> </a:t>
            </a:r>
            <a:r>
              <a:rPr lang="en-ZA" dirty="0" err="1"/>
              <a:t>labore</a:t>
            </a:r>
            <a:r>
              <a:rPr lang="en-ZA" dirty="0"/>
              <a:t> et </a:t>
            </a:r>
            <a:r>
              <a:rPr lang="en-ZA" dirty="0" err="1"/>
              <a:t>dolore</a:t>
            </a:r>
            <a:r>
              <a:rPr lang="en-ZA" dirty="0"/>
              <a:t> magna </a:t>
            </a:r>
            <a:r>
              <a:rPr lang="en-ZA" dirty="0" err="1"/>
              <a:t>aliquyam</a:t>
            </a:r>
            <a:r>
              <a:rPr lang="en-ZA" dirty="0"/>
              <a:t> </a:t>
            </a:r>
            <a:r>
              <a:rPr lang="en-ZA" dirty="0" err="1"/>
              <a:t>erat</a:t>
            </a:r>
            <a:r>
              <a:rPr lang="en-ZA" dirty="0"/>
              <a:t>, </a:t>
            </a:r>
            <a:r>
              <a:rPr lang="en-ZA" dirty="0" err="1"/>
              <a:t>sed</a:t>
            </a:r>
            <a:r>
              <a:rPr lang="en-ZA" dirty="0"/>
              <a:t> </a:t>
            </a:r>
            <a:r>
              <a:rPr lang="en-ZA" dirty="0" err="1"/>
              <a:t>diam</a:t>
            </a:r>
            <a:r>
              <a:rPr lang="en-ZA" dirty="0"/>
              <a:t> </a:t>
            </a:r>
            <a:r>
              <a:rPr lang="en-ZA" dirty="0" err="1"/>
              <a:t>voluptua</a:t>
            </a:r>
            <a:r>
              <a:rPr lang="en-ZA" dirty="0"/>
              <a:t>. At </a:t>
            </a:r>
            <a:r>
              <a:rPr lang="en-ZA" dirty="0" err="1"/>
              <a:t>vero</a:t>
            </a:r>
            <a:r>
              <a:rPr lang="en-ZA" dirty="0"/>
              <a:t> </a:t>
            </a:r>
            <a:r>
              <a:rPr lang="en-ZA" dirty="0" err="1"/>
              <a:t>eos</a:t>
            </a:r>
            <a:r>
              <a:rPr lang="en-ZA" dirty="0"/>
              <a:t> et </a:t>
            </a:r>
            <a:r>
              <a:rPr lang="en-ZA" dirty="0" err="1"/>
              <a:t>accusam</a:t>
            </a:r>
            <a:r>
              <a:rPr lang="en-ZA" dirty="0"/>
              <a:t> et </a:t>
            </a:r>
            <a:r>
              <a:rPr lang="en-ZA" dirty="0" err="1"/>
              <a:t>justo</a:t>
            </a:r>
            <a:r>
              <a:rPr lang="en-ZA" dirty="0"/>
              <a:t> duo </a:t>
            </a:r>
            <a:r>
              <a:rPr lang="en-ZA" dirty="0" err="1"/>
              <a:t>dolores</a:t>
            </a:r>
            <a:r>
              <a:rPr lang="en-ZA" dirty="0"/>
              <a:t> et </a:t>
            </a:r>
            <a:r>
              <a:rPr lang="en-ZA" dirty="0" err="1"/>
              <a:t>ea</a:t>
            </a:r>
            <a:r>
              <a:rPr lang="en-ZA" dirty="0"/>
              <a:t> </a:t>
            </a:r>
            <a:r>
              <a:rPr lang="en-ZA" dirty="0" err="1"/>
              <a:t>rebum</a:t>
            </a:r>
            <a:r>
              <a:rPr lang="en-Z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225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lid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332732" y="764704"/>
            <a:ext cx="6479628" cy="2592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ZA" dirty="0"/>
              <a:t>Insert icon(s)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1" y="3861048"/>
            <a:ext cx="8064898" cy="2160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/>
              <a:t>Short description with a xx% goes here. Lorem ipsum </a:t>
            </a:r>
            <a:r>
              <a:rPr lang="en-ZA" dirty="0" err="1"/>
              <a:t>dolor</a:t>
            </a:r>
            <a:r>
              <a:rPr lang="en-ZA" dirty="0"/>
              <a:t> sit </a:t>
            </a:r>
            <a:r>
              <a:rPr lang="en-ZA" dirty="0" err="1"/>
              <a:t>amet</a:t>
            </a:r>
            <a:r>
              <a:rPr lang="en-ZA" dirty="0"/>
              <a:t>, </a:t>
            </a:r>
            <a:r>
              <a:rPr lang="en-ZA" dirty="0" err="1"/>
              <a:t>consetetur</a:t>
            </a:r>
            <a:r>
              <a:rPr lang="en-ZA" dirty="0"/>
              <a:t> </a:t>
            </a:r>
            <a:r>
              <a:rPr lang="en-ZA" dirty="0" err="1"/>
              <a:t>sadipscing</a:t>
            </a:r>
            <a:r>
              <a:rPr lang="en-ZA" dirty="0"/>
              <a:t> </a:t>
            </a:r>
            <a:r>
              <a:rPr lang="en-ZA" dirty="0" err="1"/>
              <a:t>elitr</a:t>
            </a:r>
            <a:r>
              <a:rPr lang="en-ZA" dirty="0"/>
              <a:t>, </a:t>
            </a:r>
            <a:r>
              <a:rPr lang="en-ZA" dirty="0" err="1"/>
              <a:t>sed</a:t>
            </a:r>
            <a:r>
              <a:rPr lang="en-ZA" dirty="0"/>
              <a:t> </a:t>
            </a:r>
            <a:r>
              <a:rPr lang="en-ZA" dirty="0" err="1"/>
              <a:t>diam</a:t>
            </a:r>
            <a:r>
              <a:rPr lang="en-ZA" dirty="0"/>
              <a:t> </a:t>
            </a:r>
            <a:r>
              <a:rPr lang="en-ZA" dirty="0" err="1"/>
              <a:t>nonumy</a:t>
            </a:r>
            <a:r>
              <a:rPr lang="en-ZA" dirty="0"/>
              <a:t> </a:t>
            </a:r>
            <a:r>
              <a:rPr lang="en-ZA" dirty="0" err="1"/>
              <a:t>eirmod</a:t>
            </a:r>
            <a:r>
              <a:rPr lang="en-ZA" dirty="0"/>
              <a:t> </a:t>
            </a:r>
            <a:r>
              <a:rPr lang="en-ZA" dirty="0" err="1"/>
              <a:t>tempor</a:t>
            </a:r>
            <a:r>
              <a:rPr lang="en-ZA" dirty="0"/>
              <a:t> </a:t>
            </a:r>
            <a:r>
              <a:rPr lang="en-ZA" dirty="0" err="1"/>
              <a:t>invidunt</a:t>
            </a:r>
            <a:r>
              <a:rPr lang="en-ZA" dirty="0"/>
              <a:t> </a:t>
            </a:r>
            <a:r>
              <a:rPr lang="en-ZA" dirty="0" err="1"/>
              <a:t>ut</a:t>
            </a:r>
            <a:r>
              <a:rPr lang="en-ZA" dirty="0"/>
              <a:t> </a:t>
            </a:r>
            <a:r>
              <a:rPr lang="en-ZA" dirty="0" err="1"/>
              <a:t>labore</a:t>
            </a:r>
            <a:r>
              <a:rPr lang="en-ZA" dirty="0"/>
              <a:t> et </a:t>
            </a:r>
            <a:r>
              <a:rPr lang="en-ZA" dirty="0" err="1"/>
              <a:t>dolore</a:t>
            </a:r>
            <a:r>
              <a:rPr lang="en-ZA" dirty="0"/>
              <a:t> magna </a:t>
            </a:r>
            <a:r>
              <a:rPr lang="en-ZA" dirty="0" err="1"/>
              <a:t>aliquyam</a:t>
            </a:r>
            <a:r>
              <a:rPr lang="en-ZA" dirty="0"/>
              <a:t> </a:t>
            </a:r>
            <a:r>
              <a:rPr lang="en-ZA" dirty="0" err="1"/>
              <a:t>erat</a:t>
            </a:r>
            <a:r>
              <a:rPr lang="en-ZA" dirty="0"/>
              <a:t>, </a:t>
            </a:r>
            <a:r>
              <a:rPr lang="en-ZA" dirty="0" err="1"/>
              <a:t>sed</a:t>
            </a:r>
            <a:r>
              <a:rPr lang="en-ZA" dirty="0"/>
              <a:t> </a:t>
            </a:r>
            <a:r>
              <a:rPr lang="en-ZA" dirty="0" err="1"/>
              <a:t>diam</a:t>
            </a:r>
            <a:r>
              <a:rPr lang="en-ZA" dirty="0"/>
              <a:t> </a:t>
            </a:r>
            <a:r>
              <a:rPr lang="en-ZA" dirty="0" err="1"/>
              <a:t>voluptua</a:t>
            </a:r>
            <a:r>
              <a:rPr lang="en-ZA" dirty="0"/>
              <a:t>. At </a:t>
            </a:r>
            <a:r>
              <a:rPr lang="en-ZA" dirty="0" err="1"/>
              <a:t>vero</a:t>
            </a:r>
            <a:r>
              <a:rPr lang="en-ZA" dirty="0"/>
              <a:t> </a:t>
            </a:r>
            <a:r>
              <a:rPr lang="en-ZA" dirty="0" err="1"/>
              <a:t>eos</a:t>
            </a:r>
            <a:r>
              <a:rPr lang="en-ZA" dirty="0"/>
              <a:t> et </a:t>
            </a:r>
            <a:r>
              <a:rPr lang="en-ZA" dirty="0" err="1"/>
              <a:t>accusam</a:t>
            </a:r>
            <a:r>
              <a:rPr lang="en-ZA" dirty="0"/>
              <a:t> et </a:t>
            </a:r>
            <a:r>
              <a:rPr lang="en-ZA" dirty="0" err="1"/>
              <a:t>justo</a:t>
            </a:r>
            <a:r>
              <a:rPr lang="en-ZA" dirty="0"/>
              <a:t> duo </a:t>
            </a:r>
            <a:r>
              <a:rPr lang="en-ZA" dirty="0" err="1"/>
              <a:t>dolores</a:t>
            </a:r>
            <a:r>
              <a:rPr lang="en-ZA" dirty="0"/>
              <a:t> et </a:t>
            </a:r>
            <a:r>
              <a:rPr lang="en-ZA" dirty="0" err="1"/>
              <a:t>ea</a:t>
            </a:r>
            <a:r>
              <a:rPr lang="en-ZA" dirty="0"/>
              <a:t> </a:t>
            </a:r>
            <a:r>
              <a:rPr lang="en-ZA" dirty="0" err="1"/>
              <a:t>rebum</a:t>
            </a:r>
            <a:r>
              <a:rPr lang="en-Z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013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 1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39553" y="1124744"/>
            <a:ext cx="8064896" cy="48245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endParaRPr lang="en-ZA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2656"/>
            <a:ext cx="8064374" cy="6473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ZA" dirty="0"/>
              <a:t>SHORT HEADING GOES HERE </a:t>
            </a:r>
          </a:p>
        </p:txBody>
      </p:sp>
    </p:spTree>
    <p:extLst>
      <p:ext uri="{BB962C8B-B14F-4D97-AF65-F5344CB8AC3E}">
        <p14:creationId xmlns:p14="http://schemas.microsoft.com/office/powerpoint/2010/main" val="101162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39553" y="1124744"/>
            <a:ext cx="8064896" cy="48245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endParaRPr lang="en-ZA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2656"/>
            <a:ext cx="8064374" cy="6473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/>
              <a:t>SHORT HEADING GOES HERE </a:t>
            </a:r>
          </a:p>
        </p:txBody>
      </p:sp>
    </p:spTree>
    <p:extLst>
      <p:ext uri="{BB962C8B-B14F-4D97-AF65-F5344CB8AC3E}">
        <p14:creationId xmlns:p14="http://schemas.microsoft.com/office/powerpoint/2010/main" val="409894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/>
              <a:t>GIVE A HEADING TO THIS GRAPH</a:t>
            </a:r>
          </a:p>
        </p:txBody>
      </p:sp>
    </p:spTree>
    <p:extLst>
      <p:ext uri="{BB962C8B-B14F-4D97-AF65-F5344CB8AC3E}">
        <p14:creationId xmlns:p14="http://schemas.microsoft.com/office/powerpoint/2010/main" val="133543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15EB32-6521-446D-8AD7-CB262F37CB70}" type="datetimeFigureOut">
              <a:rPr lang="en-ZA" smtClean="0"/>
              <a:t>2020/12/10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290FA1-FBCA-4C0A-A43E-2E2514D9E0A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397483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/>
              <a:t>GIVE A HEADING TO THIS GRAPH</a:t>
            </a:r>
          </a:p>
        </p:txBody>
      </p:sp>
    </p:spTree>
    <p:extLst>
      <p:ext uri="{BB962C8B-B14F-4D97-AF65-F5344CB8AC3E}">
        <p14:creationId xmlns:p14="http://schemas.microsoft.com/office/powerpoint/2010/main" val="174399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/>
              <a:t>GIVE A HEADING TO THIS GRAPH</a:t>
            </a:r>
          </a:p>
        </p:txBody>
      </p:sp>
    </p:spTree>
    <p:extLst>
      <p:ext uri="{BB962C8B-B14F-4D97-AF65-F5344CB8AC3E}">
        <p14:creationId xmlns:p14="http://schemas.microsoft.com/office/powerpoint/2010/main" val="326479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/>
              <a:t>GIVE A HEADING TO THIS GRAPH</a:t>
            </a:r>
          </a:p>
        </p:txBody>
      </p:sp>
    </p:spTree>
    <p:extLst>
      <p:ext uri="{BB962C8B-B14F-4D97-AF65-F5344CB8AC3E}">
        <p14:creationId xmlns:p14="http://schemas.microsoft.com/office/powerpoint/2010/main" val="386852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/>
              <a:t>GIVE A HEADING TO THIS GRAPH</a:t>
            </a:r>
          </a:p>
        </p:txBody>
      </p:sp>
    </p:spTree>
    <p:extLst>
      <p:ext uri="{BB962C8B-B14F-4D97-AF65-F5344CB8AC3E}">
        <p14:creationId xmlns:p14="http://schemas.microsoft.com/office/powerpoint/2010/main" val="127461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/>
              <a:t>GIVE A HEADING TO THIS GRAPH</a:t>
            </a:r>
          </a:p>
        </p:txBody>
      </p:sp>
    </p:spTree>
    <p:extLst>
      <p:ext uri="{BB962C8B-B14F-4D97-AF65-F5344CB8AC3E}">
        <p14:creationId xmlns:p14="http://schemas.microsoft.com/office/powerpoint/2010/main" val="150079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/>
              <a:t>GIVE A HEADING TO THIS GRAPH</a:t>
            </a:r>
          </a:p>
        </p:txBody>
      </p:sp>
    </p:spTree>
    <p:extLst>
      <p:ext uri="{BB962C8B-B14F-4D97-AF65-F5344CB8AC3E}">
        <p14:creationId xmlns:p14="http://schemas.microsoft.com/office/powerpoint/2010/main" val="63220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/>
              <a:t>GIVE A HEADING TO THIS TABLE</a:t>
            </a:r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539552" y="1556792"/>
            <a:ext cx="8064896" cy="38884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ZA" dirty="0"/>
              <a:t>Insert table</a:t>
            </a:r>
          </a:p>
        </p:txBody>
      </p:sp>
    </p:spTree>
    <p:extLst>
      <p:ext uri="{BB962C8B-B14F-4D97-AF65-F5344CB8AC3E}">
        <p14:creationId xmlns:p14="http://schemas.microsoft.com/office/powerpoint/2010/main" val="386240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1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980234" y="2421384"/>
            <a:ext cx="518405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ZA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5211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980234" y="2421384"/>
            <a:ext cx="518405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6339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BEE66811-7BA7-6845-A34C-EB2EA277F0FC}" type="datetimeFigureOut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DB9737FC-D14B-5A4B-AE3D-50575B6B1E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18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614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B75548DB-9145-4C14-977F-BF3E634F8427}"/>
              </a:ext>
            </a:extLst>
          </p:cNvPr>
          <p:cNvSpPr/>
          <p:nvPr userDrawn="1"/>
        </p:nvSpPr>
        <p:spPr>
          <a:xfrm>
            <a:off x="2893218" y="601907"/>
            <a:ext cx="5828689" cy="5491389"/>
          </a:xfrm>
          <a:prstGeom prst="rect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E1BB11-CE0C-4E0F-902B-E0070B16AAE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951424" y="783487"/>
            <a:ext cx="162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37E444D-D0F8-454F-BC8D-5B07A246403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020826" y="783487"/>
            <a:ext cx="162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017A26C-1F87-42E7-AD5B-9E66527C129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090228" y="783487"/>
            <a:ext cx="162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092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10053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41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5EB32-6521-446D-8AD7-CB262F37CB70}" type="datetimeFigureOut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2020/12/10</a:t>
            </a:fld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290FA1-FBCA-4C0A-A43E-2E2514D9E0AA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2558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549399"/>
            <a:ext cx="8064896" cy="29516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ZA" sz="6000" dirty="0"/>
              <a:t>PRESENTATION TITLE INSERTED HERE</a:t>
            </a:r>
            <a:endParaRPr lang="en-Z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1" y="3645024"/>
            <a:ext cx="8064897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SUBHEADING INSERTED HERE LOREM IPSUM DOLOR SIT AMET, CONSETETUR SADIPSCING ELITR, SED DIAM NONUMY EIRMOD</a:t>
            </a:r>
            <a:endParaRPr lang="en-Z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2" y="4581128"/>
            <a:ext cx="8064896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Presenter </a:t>
            </a:r>
            <a:r>
              <a:rPr lang="en-US" dirty="0"/>
              <a:t>Name and Surname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9627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548681"/>
            <a:ext cx="8064896" cy="20162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ZA" sz="6000" dirty="0"/>
              <a:t>Presentation title inserted here</a:t>
            </a:r>
            <a:endParaRPr lang="en-Z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1" y="2636912"/>
            <a:ext cx="8064897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Subheading inserted here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endParaRPr lang="en-Z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2" y="3429000"/>
            <a:ext cx="8064896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Presenter Name and Surname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7306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33.xml"/><Relationship Id="rId39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28.xml"/><Relationship Id="rId34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9.xml"/><Relationship Id="rId47" Type="http://schemas.openxmlformats.org/officeDocument/2006/relationships/slideLayout" Target="../slideLayouts/slideLayout54.xml"/><Relationship Id="rId50" Type="http://schemas.openxmlformats.org/officeDocument/2006/relationships/slideLayout" Target="../slideLayouts/slideLayout57.xml"/><Relationship Id="rId55" Type="http://schemas.openxmlformats.org/officeDocument/2006/relationships/slideLayout" Target="../slideLayouts/slideLayout62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40.xml"/><Relationship Id="rId38" Type="http://schemas.openxmlformats.org/officeDocument/2006/relationships/slideLayout" Target="../slideLayouts/slideLayout45.xml"/><Relationship Id="rId46" Type="http://schemas.openxmlformats.org/officeDocument/2006/relationships/slideLayout" Target="../slideLayouts/slideLayout53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36.xml"/><Relationship Id="rId41" Type="http://schemas.openxmlformats.org/officeDocument/2006/relationships/slideLayout" Target="../slideLayouts/slideLayout48.xml"/><Relationship Id="rId54" Type="http://schemas.openxmlformats.org/officeDocument/2006/relationships/slideLayout" Target="../slideLayouts/slideLayout61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9.xml"/><Relationship Id="rId37" Type="http://schemas.openxmlformats.org/officeDocument/2006/relationships/slideLayout" Target="../slideLayouts/slideLayout44.xml"/><Relationship Id="rId40" Type="http://schemas.openxmlformats.org/officeDocument/2006/relationships/slideLayout" Target="../slideLayouts/slideLayout47.xml"/><Relationship Id="rId45" Type="http://schemas.openxmlformats.org/officeDocument/2006/relationships/slideLayout" Target="../slideLayouts/slideLayout52.xml"/><Relationship Id="rId53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28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43.xml"/><Relationship Id="rId49" Type="http://schemas.openxmlformats.org/officeDocument/2006/relationships/slideLayout" Target="../slideLayouts/slideLayout56.xml"/><Relationship Id="rId57" Type="http://schemas.openxmlformats.org/officeDocument/2006/relationships/image" Target="../media/image1.jpg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31" Type="http://schemas.openxmlformats.org/officeDocument/2006/relationships/slideLayout" Target="../slideLayouts/slideLayout38.xml"/><Relationship Id="rId44" Type="http://schemas.openxmlformats.org/officeDocument/2006/relationships/slideLayout" Target="../slideLayouts/slideLayout51.xml"/><Relationship Id="rId52" Type="http://schemas.openxmlformats.org/officeDocument/2006/relationships/slideLayout" Target="../slideLayouts/slideLayout59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Relationship Id="rId27" Type="http://schemas.openxmlformats.org/officeDocument/2006/relationships/slideLayout" Target="../slideLayouts/slideLayout34.xml"/><Relationship Id="rId30" Type="http://schemas.openxmlformats.org/officeDocument/2006/relationships/slideLayout" Target="../slideLayouts/slideLayout37.xml"/><Relationship Id="rId35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50.xml"/><Relationship Id="rId48" Type="http://schemas.openxmlformats.org/officeDocument/2006/relationships/slideLayout" Target="../slideLayouts/slideLayout55.xml"/><Relationship Id="rId56" Type="http://schemas.openxmlformats.org/officeDocument/2006/relationships/theme" Target="../theme/theme2.xml"/><Relationship Id="rId8" Type="http://schemas.openxmlformats.org/officeDocument/2006/relationships/slideLayout" Target="../slideLayouts/slideLayout15.xml"/><Relationship Id="rId51" Type="http://schemas.openxmlformats.org/officeDocument/2006/relationships/slideLayout" Target="../slideLayouts/slideLayout58.xml"/><Relationship Id="rId3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38"/>
          <a:stretch/>
        </p:blipFill>
        <p:spPr>
          <a:xfrm>
            <a:off x="0" y="6103825"/>
            <a:ext cx="9144000" cy="74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97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700" r:id="rId3"/>
    <p:sldLayoutId id="2147483726" r:id="rId4"/>
    <p:sldLayoutId id="2147483730" r:id="rId5"/>
    <p:sldLayoutId id="2147483732" r:id="rId6"/>
    <p:sldLayoutId id="2147483789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38"/>
          <a:stretch/>
        </p:blipFill>
        <p:spPr>
          <a:xfrm>
            <a:off x="0" y="6103825"/>
            <a:ext cx="9144000" cy="74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218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  <p:sldLayoutId id="2147483752" r:id="rId19"/>
    <p:sldLayoutId id="2147483753" r:id="rId20"/>
    <p:sldLayoutId id="2147483754" r:id="rId21"/>
    <p:sldLayoutId id="2147483755" r:id="rId22"/>
    <p:sldLayoutId id="2147483756" r:id="rId23"/>
    <p:sldLayoutId id="2147483757" r:id="rId24"/>
    <p:sldLayoutId id="2147483758" r:id="rId25"/>
    <p:sldLayoutId id="2147483759" r:id="rId26"/>
    <p:sldLayoutId id="2147483760" r:id="rId27"/>
    <p:sldLayoutId id="2147483761" r:id="rId28"/>
    <p:sldLayoutId id="2147483762" r:id="rId29"/>
    <p:sldLayoutId id="2147483763" r:id="rId30"/>
    <p:sldLayoutId id="2147483764" r:id="rId31"/>
    <p:sldLayoutId id="2147483765" r:id="rId32"/>
    <p:sldLayoutId id="2147483766" r:id="rId33"/>
    <p:sldLayoutId id="2147483767" r:id="rId34"/>
    <p:sldLayoutId id="2147483768" r:id="rId35"/>
    <p:sldLayoutId id="2147483769" r:id="rId36"/>
    <p:sldLayoutId id="2147483770" r:id="rId37"/>
    <p:sldLayoutId id="2147483771" r:id="rId38"/>
    <p:sldLayoutId id="2147483772" r:id="rId39"/>
    <p:sldLayoutId id="2147483773" r:id="rId40"/>
    <p:sldLayoutId id="2147483774" r:id="rId41"/>
    <p:sldLayoutId id="2147483775" r:id="rId42"/>
    <p:sldLayoutId id="2147483776" r:id="rId43"/>
    <p:sldLayoutId id="2147483777" r:id="rId44"/>
    <p:sldLayoutId id="2147483778" r:id="rId45"/>
    <p:sldLayoutId id="2147483779" r:id="rId46"/>
    <p:sldLayoutId id="2147483780" r:id="rId47"/>
    <p:sldLayoutId id="2147483781" r:id="rId48"/>
    <p:sldLayoutId id="2147483782" r:id="rId49"/>
    <p:sldLayoutId id="2147483783" r:id="rId50"/>
    <p:sldLayoutId id="2147483784" r:id="rId51"/>
    <p:sldLayoutId id="2147483785" r:id="rId52"/>
    <p:sldLayoutId id="2147483786" r:id="rId53"/>
    <p:sldLayoutId id="2147483787" r:id="rId54"/>
    <p:sldLayoutId id="2147483788" r:id="rId5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atch&#10;&#10;Description automatically generated">
            <a:extLst>
              <a:ext uri="{FF2B5EF4-FFF2-40B4-BE49-F238E27FC236}">
                <a16:creationId xmlns:a16="http://schemas.microsoft.com/office/drawing/2014/main" id="{2FDD176F-005B-47E2-A0AD-F6D244119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10981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ED1AD77-ACA7-464D-8A4C-53C649240AD4}"/>
              </a:ext>
            </a:extLst>
          </p:cNvPr>
          <p:cNvSpPr/>
          <p:nvPr/>
        </p:nvSpPr>
        <p:spPr>
          <a:xfrm>
            <a:off x="0" y="4348"/>
            <a:ext cx="9144000" cy="6109817"/>
          </a:xfrm>
          <a:prstGeom prst="rect">
            <a:avLst/>
          </a:prstGeom>
          <a:solidFill>
            <a:srgbClr val="191822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476672"/>
            <a:ext cx="8136904" cy="2304256"/>
          </a:xfrm>
        </p:spPr>
        <p:txBody>
          <a:bodyPr/>
          <a:lstStyle/>
          <a:p>
            <a:r>
              <a:rPr lang="en-ZA" sz="2000" b="1" dirty="0">
                <a:solidFill>
                  <a:schemeClr val="bg1"/>
                </a:solidFill>
              </a:rPr>
              <a:t>COVID-19 PANDEMIC IN SOUTH AFRICA</a:t>
            </a:r>
            <a:br>
              <a:rPr lang="en-ZA" sz="2000" b="1" dirty="0">
                <a:solidFill>
                  <a:schemeClr val="bg1"/>
                </a:solidFill>
              </a:rPr>
            </a:br>
            <a:r>
              <a:rPr lang="en-ZA" sz="2000" b="1" dirty="0">
                <a:solidFill>
                  <a:schemeClr val="bg1"/>
                </a:solidFill>
              </a:rPr>
              <a:t>DEMOGRAPHY VOLUME </a:t>
            </a:r>
            <a:br>
              <a:rPr lang="en-ZA" sz="2000" b="1" dirty="0">
                <a:solidFill>
                  <a:schemeClr val="bg1"/>
                </a:solidFill>
              </a:rPr>
            </a:br>
            <a:r>
              <a:rPr lang="en-ZA" sz="2000" b="1" dirty="0">
                <a:solidFill>
                  <a:schemeClr val="bg1"/>
                </a:solidFill>
              </a:rPr>
              <a:t>2020</a:t>
            </a:r>
          </a:p>
          <a:p>
            <a:endParaRPr lang="en-ZA" sz="2000" b="1" dirty="0">
              <a:solidFill>
                <a:schemeClr val="bg1"/>
              </a:solidFill>
            </a:endParaRPr>
          </a:p>
          <a:p>
            <a:endParaRPr lang="en-ZA" sz="2000" b="1" dirty="0">
              <a:solidFill>
                <a:schemeClr val="bg1"/>
              </a:solidFill>
            </a:endParaRPr>
          </a:p>
          <a:p>
            <a:endParaRPr lang="en-ZA" sz="2000" b="1" dirty="0">
              <a:solidFill>
                <a:schemeClr val="bg1"/>
              </a:solidFill>
            </a:endParaRPr>
          </a:p>
          <a:p>
            <a:endParaRPr lang="en-ZA" sz="2000" b="1" dirty="0">
              <a:solidFill>
                <a:schemeClr val="bg1"/>
              </a:solidFill>
            </a:endParaRPr>
          </a:p>
          <a:p>
            <a:endParaRPr lang="en-ZA" sz="2000" b="1" dirty="0">
              <a:solidFill>
                <a:schemeClr val="bg1"/>
              </a:solidFill>
            </a:endParaRPr>
          </a:p>
          <a:p>
            <a:endParaRPr lang="en-ZA" sz="2000" b="1" dirty="0">
              <a:solidFill>
                <a:schemeClr val="bg1"/>
              </a:solidFill>
            </a:endParaRPr>
          </a:p>
          <a:p>
            <a:endParaRPr lang="en-ZA" sz="2000" b="1" dirty="0">
              <a:solidFill>
                <a:schemeClr val="bg1"/>
              </a:solidFill>
            </a:endParaRPr>
          </a:p>
          <a:p>
            <a:endParaRPr lang="en-ZA" sz="2000" b="1" dirty="0">
              <a:solidFill>
                <a:schemeClr val="bg1"/>
              </a:solidFill>
            </a:endParaRPr>
          </a:p>
          <a:p>
            <a:endParaRPr lang="en-ZA" sz="2000" b="1" dirty="0">
              <a:solidFill>
                <a:schemeClr val="bg1"/>
              </a:solidFill>
            </a:endParaRPr>
          </a:p>
          <a:p>
            <a:endParaRPr lang="en-ZA" sz="2000" b="1" dirty="0">
              <a:solidFill>
                <a:schemeClr val="bg1"/>
              </a:solidFill>
            </a:endParaRPr>
          </a:p>
          <a:p>
            <a:r>
              <a:rPr lang="en-ZA" sz="2000" b="1" dirty="0">
                <a:solidFill>
                  <a:schemeClr val="bg1"/>
                </a:solidFill>
              </a:rPr>
              <a:t>Presentation to SG</a:t>
            </a:r>
          </a:p>
          <a:p>
            <a:r>
              <a:rPr lang="en-ZA" sz="2000" b="1" dirty="0">
                <a:solidFill>
                  <a:schemeClr val="bg1"/>
                </a:solidFill>
              </a:rPr>
              <a:t>December 2020</a:t>
            </a:r>
            <a:br>
              <a:rPr lang="en-ZA" sz="2000" b="1" dirty="0">
                <a:solidFill>
                  <a:schemeClr val="bg1"/>
                </a:solidFill>
              </a:rPr>
            </a:br>
            <a:endParaRPr lang="en-Z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33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4C8EEC2-CCBD-429A-A43E-C3BC61B7B7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2753726"/>
              </p:ext>
            </p:extLst>
          </p:nvPr>
        </p:nvGraphicFramePr>
        <p:xfrm>
          <a:off x="116986" y="1794107"/>
          <a:ext cx="914400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ight Bracket 4">
            <a:extLst>
              <a:ext uri="{FF2B5EF4-FFF2-40B4-BE49-F238E27FC236}">
                <a16:creationId xmlns:a16="http://schemas.microsoft.com/office/drawing/2014/main" id="{8CA8B403-CD4A-4431-B809-E0C6FB4B91CA}"/>
              </a:ext>
            </a:extLst>
          </p:cNvPr>
          <p:cNvSpPr/>
          <p:nvPr/>
        </p:nvSpPr>
        <p:spPr>
          <a:xfrm rot="10800000">
            <a:off x="1150371" y="2756399"/>
            <a:ext cx="45719" cy="2638108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21D811-8009-4F78-A413-E27FFABA7A9B}"/>
              </a:ext>
            </a:extLst>
          </p:cNvPr>
          <p:cNvSpPr txBox="1"/>
          <p:nvPr/>
        </p:nvSpPr>
        <p:spPr>
          <a:xfrm rot="16200000">
            <a:off x="-68695" y="3337633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All Deaths</a:t>
            </a:r>
          </a:p>
        </p:txBody>
      </p:sp>
      <p:sp>
        <p:nvSpPr>
          <p:cNvPr id="7" name="Right Bracket 6">
            <a:extLst>
              <a:ext uri="{FF2B5EF4-FFF2-40B4-BE49-F238E27FC236}">
                <a16:creationId xmlns:a16="http://schemas.microsoft.com/office/drawing/2014/main" id="{E51C6058-2AD1-4DD0-B88A-00C123596249}"/>
              </a:ext>
            </a:extLst>
          </p:cNvPr>
          <p:cNvSpPr/>
          <p:nvPr/>
        </p:nvSpPr>
        <p:spPr>
          <a:xfrm>
            <a:off x="8468899" y="5031428"/>
            <a:ext cx="82025" cy="36004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0D22C1-39EA-401F-B528-3B15A394E791}"/>
              </a:ext>
            </a:extLst>
          </p:cNvPr>
          <p:cNvSpPr txBox="1"/>
          <p:nvPr/>
        </p:nvSpPr>
        <p:spPr>
          <a:xfrm>
            <a:off x="8511162" y="4809213"/>
            <a:ext cx="967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/>
              <a:t>AIDS- Related Deaths</a:t>
            </a:r>
          </a:p>
        </p:txBody>
      </p:sp>
      <p:sp>
        <p:nvSpPr>
          <p:cNvPr id="9" name="Rectangle 28">
            <a:extLst>
              <a:ext uri="{FF2B5EF4-FFF2-40B4-BE49-F238E27FC236}">
                <a16:creationId xmlns:a16="http://schemas.microsoft.com/office/drawing/2014/main" id="{AAD86370-898B-452F-B201-F824947966D2}"/>
              </a:ext>
            </a:extLst>
          </p:cNvPr>
          <p:cNvSpPr/>
          <p:nvPr/>
        </p:nvSpPr>
        <p:spPr>
          <a:xfrm>
            <a:off x="502700" y="1081959"/>
            <a:ext cx="7966199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ZA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36">
            <a:extLst>
              <a:ext uri="{FF2B5EF4-FFF2-40B4-BE49-F238E27FC236}">
                <a16:creationId xmlns:a16="http://schemas.microsoft.com/office/drawing/2014/main" id="{C5A52EF1-7F96-489D-96E2-D1C08D4B60EC}"/>
              </a:ext>
            </a:extLst>
          </p:cNvPr>
          <p:cNvSpPr txBox="1"/>
          <p:nvPr/>
        </p:nvSpPr>
        <p:spPr>
          <a:xfrm>
            <a:off x="420246" y="414100"/>
            <a:ext cx="7824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Deaths peaked in 2006, thereafter decreasing to the current </a:t>
            </a:r>
            <a:r>
              <a:rPr lang="en-GB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of 515 804 in 2020.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86545" y="2611356"/>
            <a:ext cx="9829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515 804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8252875" y="2949910"/>
            <a:ext cx="0" cy="374425"/>
          </a:xfrm>
          <a:prstGeom prst="straightConnector1">
            <a:avLst/>
          </a:prstGeom>
          <a:ln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50000">
                  <a:schemeClr val="bg1"/>
                </a:gs>
                <a:gs pos="0">
                  <a:schemeClr val="tx1"/>
                </a:gs>
              </a:gsLst>
              <a:lin ang="5400000" scaled="1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16136" y="1218043"/>
            <a:ext cx="363180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number of deaths estimated over time vs </a:t>
            </a:r>
            <a:r>
              <a:rPr lang="en-GB" sz="1100" b="1" i="1" dirty="0">
                <a:solidFill>
                  <a:srgbClr val="D15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AIDS-related deaths</a:t>
            </a:r>
            <a:r>
              <a:rPr lang="en-GB" sz="11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2002–2020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954862" y="2241635"/>
            <a:ext cx="0" cy="374425"/>
          </a:xfrm>
          <a:prstGeom prst="straightConnector1">
            <a:avLst/>
          </a:prstGeom>
          <a:ln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50000">
                  <a:schemeClr val="bg1"/>
                </a:gs>
                <a:gs pos="0">
                  <a:schemeClr val="tx1"/>
                </a:gs>
              </a:gsLst>
              <a:lin ang="5400000" scaled="1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492235" y="1926073"/>
            <a:ext cx="925253" cy="338554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ZA" sz="1600" b="1" dirty="0">
                <a:latin typeface="Arial" panose="020B0604020202020204" pitchFamily="34" charset="0"/>
                <a:cs typeface="Arial" panose="020B0604020202020204" pitchFamily="34" charset="0"/>
              </a:rPr>
              <a:t>695 461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734874-96D0-4676-BDF3-29EA32666CAC}"/>
              </a:ext>
            </a:extLst>
          </p:cNvPr>
          <p:cNvSpPr/>
          <p:nvPr/>
        </p:nvSpPr>
        <p:spPr>
          <a:xfrm>
            <a:off x="176937" y="5548118"/>
            <a:ext cx="89289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Source: Mid-Year Population Estimates 2020</a:t>
            </a:r>
            <a:endParaRPr lang="en-ZA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27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989F2D2-1E8F-4554-953E-7739B7E59294}"/>
              </a:ext>
            </a:extLst>
          </p:cNvPr>
          <p:cNvSpPr/>
          <p:nvPr/>
        </p:nvSpPr>
        <p:spPr>
          <a:xfrm>
            <a:off x="383735" y="1568396"/>
            <a:ext cx="637593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1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Percentage distribution of COVID-19 deaths by </a:t>
            </a:r>
            <a:r>
              <a:rPr lang="en-GB" sz="1100" b="1" i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and sex </a:t>
            </a:r>
            <a:endParaRPr kumimoji="0" lang="en-ZA" sz="1100" b="1" i="1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36">
            <a:extLst>
              <a:ext uri="{FF2B5EF4-FFF2-40B4-BE49-F238E27FC236}">
                <a16:creationId xmlns:a16="http://schemas.microsoft.com/office/drawing/2014/main" id="{90A37939-6454-48B7-93E9-B62E16C7127C}"/>
              </a:ext>
            </a:extLst>
          </p:cNvPr>
          <p:cNvSpPr txBox="1"/>
          <p:nvPr/>
        </p:nvSpPr>
        <p:spPr>
          <a:xfrm>
            <a:off x="383735" y="313182"/>
            <a:ext cx="85205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age group, </a:t>
            </a:r>
            <a:r>
              <a:rPr lang="en-GB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cumulative</a:t>
            </a:r>
            <a:r>
              <a:rPr lang="en-GB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deaths from </a:t>
            </a:r>
            <a:r>
              <a:rPr lang="en-GB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March-21 November 2020 </a:t>
            </a:r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 high amongst persons aged 60–69 (27,2%), followed by persons aged 50–59 (21,5%). </a:t>
            </a:r>
            <a:r>
              <a:rPr lang="en-GB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Adherence to public health measures by the elderly may also account for the lower proportion of COVID-19 mortality.</a:t>
            </a:r>
          </a:p>
        </p:txBody>
      </p:sp>
      <p:sp>
        <p:nvSpPr>
          <p:cNvPr id="9" name="Rectangle 8"/>
          <p:cNvSpPr/>
          <p:nvPr/>
        </p:nvSpPr>
        <p:spPr>
          <a:xfrm>
            <a:off x="244187" y="5745122"/>
            <a:ext cx="851207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Covid-19 sentinel hospital surveillance update, South Africa week 47 2020 - National Institute for communicable diseases  </a:t>
            </a:r>
            <a:endParaRPr lang="en-ZA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EEBDB84-5362-4F9B-B2D1-8EBC56D213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9430540"/>
              </p:ext>
            </p:extLst>
          </p:nvPr>
        </p:nvGraphicFramePr>
        <p:xfrm>
          <a:off x="383735" y="2008003"/>
          <a:ext cx="8656095" cy="4014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ight Bracket 6">
            <a:extLst>
              <a:ext uri="{FF2B5EF4-FFF2-40B4-BE49-F238E27FC236}">
                <a16:creationId xmlns:a16="http://schemas.microsoft.com/office/drawing/2014/main" id="{5ACC2968-E43C-4DA6-ACFD-5A9659AACBB8}"/>
              </a:ext>
            </a:extLst>
          </p:cNvPr>
          <p:cNvSpPr/>
          <p:nvPr/>
        </p:nvSpPr>
        <p:spPr>
          <a:xfrm rot="16200000">
            <a:off x="6296217" y="1579539"/>
            <a:ext cx="223973" cy="1512167"/>
          </a:xfrm>
          <a:prstGeom prst="rightBracket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7536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E004EE5-091D-4F72-9855-8C08CA8E77E2}"/>
              </a:ext>
            </a:extLst>
          </p:cNvPr>
          <p:cNvSpPr/>
          <p:nvPr/>
        </p:nvSpPr>
        <p:spPr>
          <a:xfrm>
            <a:off x="359105" y="1246158"/>
            <a:ext cx="637593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1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Percentage distribution of COVID-19 deaths by province</a:t>
            </a:r>
            <a:endParaRPr kumimoji="0" lang="en-ZA" sz="11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36">
            <a:extLst>
              <a:ext uri="{FF2B5EF4-FFF2-40B4-BE49-F238E27FC236}">
                <a16:creationId xmlns:a16="http://schemas.microsoft.com/office/drawing/2014/main" id="{314070A7-1824-4B69-97B9-2562264FC271}"/>
              </a:ext>
            </a:extLst>
          </p:cNvPr>
          <p:cNvSpPr txBox="1"/>
          <p:nvPr/>
        </p:nvSpPr>
        <p:spPr>
          <a:xfrm>
            <a:off x="359105" y="363724"/>
            <a:ext cx="845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highest percentage of </a:t>
            </a:r>
            <a:r>
              <a:rPr lang="en-GB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cumulative</a:t>
            </a:r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COVID-19 deaths from </a:t>
            </a:r>
            <a:r>
              <a:rPr lang="en-GB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March-21 November 2020 </a:t>
            </a:r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 recorded in </a:t>
            </a:r>
            <a:r>
              <a:rPr lang="en-GB" sz="1600" b="1" dirty="0">
                <a:solidFill>
                  <a:srgbClr val="DD9B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Gauteng (25,0%), </a:t>
            </a:r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followed by </a:t>
            </a:r>
            <a:r>
              <a:rPr lang="en-GB" sz="1600" b="1" dirty="0">
                <a:solidFill>
                  <a:srgbClr val="DD9B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Eastern Cape (22,4%). 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8D0F0F7-1D2C-4A58-AC6F-1EA9F2E0A0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6946477"/>
              </p:ext>
            </p:extLst>
          </p:nvPr>
        </p:nvGraphicFramePr>
        <p:xfrm>
          <a:off x="0" y="1602378"/>
          <a:ext cx="8874688" cy="4091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72E49504-4818-4F49-8699-7D40AC5063F6}"/>
              </a:ext>
            </a:extLst>
          </p:cNvPr>
          <p:cNvSpPr/>
          <p:nvPr/>
        </p:nvSpPr>
        <p:spPr>
          <a:xfrm>
            <a:off x="199097" y="5788087"/>
            <a:ext cx="851207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Covid-19 sentinel hospital surveillance update, South Africa week 47 2020 - National Institute for communicable diseases  </a:t>
            </a:r>
            <a:endParaRPr lang="en-ZA" sz="1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92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61178823"/>
              </p:ext>
            </p:extLst>
          </p:nvPr>
        </p:nvGraphicFramePr>
        <p:xfrm>
          <a:off x="399718" y="1844824"/>
          <a:ext cx="777268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243865A2-38F4-4896-BC9C-EF26E3D42A4D}"/>
              </a:ext>
            </a:extLst>
          </p:cNvPr>
          <p:cNvSpPr/>
          <p:nvPr/>
        </p:nvSpPr>
        <p:spPr>
          <a:xfrm>
            <a:off x="418372" y="1300968"/>
            <a:ext cx="637593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1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Percentage distribution of women and men aged 15+ with self-reported chronic conditions</a:t>
            </a:r>
            <a:endParaRPr kumimoji="0" lang="en-ZA" sz="11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DBFB84B2-6FF9-4DCF-8874-6D7925E7B80A}"/>
              </a:ext>
            </a:extLst>
          </p:cNvPr>
          <p:cNvSpPr txBox="1"/>
          <p:nvPr/>
        </p:nvSpPr>
        <p:spPr>
          <a:xfrm>
            <a:off x="418372" y="474016"/>
            <a:ext cx="8520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blood pressure is the most common chronic condition reported among women and men aged 15+ (23% and 13%, respectively).</a:t>
            </a:r>
            <a:endParaRPr lang="en-GB" sz="1600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8C807E-B037-4179-8E22-43A687AF6132}"/>
              </a:ext>
            </a:extLst>
          </p:cNvPr>
          <p:cNvSpPr txBox="1"/>
          <p:nvPr/>
        </p:nvSpPr>
        <p:spPr>
          <a:xfrm>
            <a:off x="373096" y="5810780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SADHS, 2016</a:t>
            </a:r>
            <a:endParaRPr lang="en-ZA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68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84B1E3-6D8A-43F1-9882-0F6474690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FC0038D-7BDD-42AE-B763-7BB646BF0759}"/>
              </a:ext>
            </a:extLst>
          </p:cNvPr>
          <p:cNvSpPr/>
          <p:nvPr/>
        </p:nvSpPr>
        <p:spPr>
          <a:xfrm>
            <a:off x="178839" y="1295071"/>
            <a:ext cx="637593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100" b="1" i="1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Leading underlying natural causes of death by age</a:t>
            </a:r>
            <a:endParaRPr kumimoji="0" lang="en-ZA" sz="11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36">
            <a:extLst>
              <a:ext uri="{FF2B5EF4-FFF2-40B4-BE49-F238E27FC236}">
                <a16:creationId xmlns:a16="http://schemas.microsoft.com/office/drawing/2014/main" id="{9A4A12D2-1648-4CFE-AFEA-FDBFA409D68A}"/>
              </a:ext>
            </a:extLst>
          </p:cNvPr>
          <p:cNvSpPr txBox="1"/>
          <p:nvPr/>
        </p:nvSpPr>
        <p:spPr>
          <a:xfrm>
            <a:off x="178838" y="324370"/>
            <a:ext cx="8745567" cy="646331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Diabetes mellitus was the leading cause of death for those aged 65 and older (9,0%).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BCBE5C8-C3A2-466E-94E7-ED80898D6941}"/>
              </a:ext>
            </a:extLst>
          </p:cNvPr>
          <p:cNvSpPr/>
          <p:nvPr/>
        </p:nvSpPr>
        <p:spPr>
          <a:xfrm>
            <a:off x="178839" y="1636796"/>
            <a:ext cx="8745568" cy="4097621"/>
          </a:xfrm>
          <a:prstGeom prst="roundRect">
            <a:avLst>
              <a:gd name="adj" fmla="val 2904"/>
            </a:avLst>
          </a:prstGeom>
          <a:solidFill>
            <a:schemeClr val="tx1">
              <a:lumMod val="85000"/>
              <a:lumOff val="15000"/>
              <a:alpha val="92000"/>
            </a:schemeClr>
          </a:solidFill>
          <a:ln>
            <a:noFill/>
          </a:ln>
          <a:effectLst>
            <a:outerShdw blurRad="292100" dist="38100" dir="2700000" algn="tl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+mj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3742120"/>
              </p:ext>
            </p:extLst>
          </p:nvPr>
        </p:nvGraphicFramePr>
        <p:xfrm>
          <a:off x="333983" y="2057877"/>
          <a:ext cx="8435280" cy="324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824854983"/>
                    </a:ext>
                  </a:extLst>
                </a:gridCol>
                <a:gridCol w="6491064">
                  <a:extLst>
                    <a:ext uri="{9D8B030D-6E8A-4147-A177-3AD203B41FA5}">
                      <a16:colId xmlns:a16="http://schemas.microsoft.com/office/drawing/2014/main" val="4081792087"/>
                    </a:ext>
                  </a:extLst>
                </a:gridCol>
              </a:tblGrid>
              <a:tr h="491780">
                <a:tc>
                  <a:txBody>
                    <a:bodyPr/>
                    <a:lstStyle/>
                    <a:p>
                      <a:pPr algn="r"/>
                      <a:r>
                        <a:rPr lang="en-ZA" sz="2000" b="1" dirty="0">
                          <a:solidFill>
                            <a:srgbClr val="D15F20"/>
                          </a:solidFill>
                          <a:latin typeface="+mn-lt"/>
                        </a:rPr>
                        <a:t>Age groups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D15F20"/>
                          </a:solidFill>
                          <a:latin typeface="+mn-lt"/>
                        </a:rPr>
                        <a:t>Leading underlying natural causes of death </a:t>
                      </a:r>
                      <a:endParaRPr lang="en-ZA" sz="2000" dirty="0">
                        <a:solidFill>
                          <a:srgbClr val="D15F20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7566738"/>
                  </a:ext>
                </a:extLst>
              </a:tr>
              <a:tr h="687145">
                <a:tc>
                  <a:txBody>
                    <a:bodyPr/>
                    <a:lstStyle/>
                    <a:p>
                      <a:pPr algn="r"/>
                      <a:r>
                        <a:rPr lang="en-ZA" sz="1400" b="1" dirty="0">
                          <a:solidFill>
                            <a:srgbClr val="D15F20"/>
                          </a:solidFill>
                          <a:latin typeface="+mn-lt"/>
                        </a:rPr>
                        <a:t>Infants (Age</a:t>
                      </a:r>
                      <a:r>
                        <a:rPr lang="en-ZA" sz="1400" b="1" baseline="0" dirty="0">
                          <a:solidFill>
                            <a:srgbClr val="D15F20"/>
                          </a:solidFill>
                          <a:latin typeface="+mn-lt"/>
                        </a:rPr>
                        <a:t> 0)</a:t>
                      </a:r>
                      <a:endParaRPr lang="en-ZA" sz="1400" b="1" dirty="0">
                        <a:solidFill>
                          <a:srgbClr val="D15F20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latin typeface="+mn-lt"/>
                        </a:rPr>
                        <a:t>Respiratory and cardiovascular disorders specific to the perinatal period, responsible for 16,2% deaths at this age.</a:t>
                      </a:r>
                      <a:endParaRPr lang="en-ZA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314348"/>
                  </a:ext>
                </a:extLst>
              </a:tr>
              <a:tr h="687145">
                <a:tc>
                  <a:txBody>
                    <a:bodyPr/>
                    <a:lstStyle/>
                    <a:p>
                      <a:pPr algn="r"/>
                      <a:r>
                        <a:rPr lang="en-ZA" sz="1400" b="1" dirty="0">
                          <a:solidFill>
                            <a:srgbClr val="D15F20"/>
                          </a:solidFill>
                          <a:latin typeface="+mn-lt"/>
                        </a:rPr>
                        <a:t>1–14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latin typeface="+mn-lt"/>
                        </a:rPr>
                        <a:t>Influenza and pneumonia, responsible for 7,1% deaths, followed by intestinal infectious diseases with 6,2% deaths in this age group.</a:t>
                      </a:r>
                      <a:endParaRPr lang="en-ZA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561711"/>
                  </a:ext>
                </a:extLst>
              </a:tr>
              <a:tr h="687145">
                <a:tc>
                  <a:txBody>
                    <a:bodyPr/>
                    <a:lstStyle/>
                    <a:p>
                      <a:pPr algn="r"/>
                      <a:r>
                        <a:rPr lang="en-ZA" sz="1400" b="1" dirty="0">
                          <a:solidFill>
                            <a:srgbClr val="D15F20"/>
                          </a:solidFill>
                          <a:latin typeface="+mn-lt"/>
                        </a:rPr>
                        <a:t>15–44 and 45–64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latin typeface="+mn-lt"/>
                        </a:rPr>
                        <a:t>Tuberculosis was the leading underlying natural cause of death, constituting 11,3% and 7,9% of deaths, respectively.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4718083"/>
                  </a:ext>
                </a:extLst>
              </a:tr>
              <a:tr h="687145">
                <a:tc>
                  <a:txBody>
                    <a:bodyPr/>
                    <a:lstStyle/>
                    <a:p>
                      <a:pPr algn="r"/>
                      <a:r>
                        <a:rPr lang="en-ZA" sz="1400" b="1" dirty="0">
                          <a:solidFill>
                            <a:srgbClr val="D15F20"/>
                          </a:solidFill>
                          <a:latin typeface="+mn-lt"/>
                        </a:rPr>
                        <a:t>65 and older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latin typeface="+mn-lt"/>
                        </a:rPr>
                        <a:t>Diabetes mellitus was the leading cause of death for those aged 65 and older (9,0%).</a:t>
                      </a:r>
                      <a:endParaRPr lang="en-ZA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8267146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039AD8E1-3895-4B5F-BD25-34CA6A597EBA}"/>
              </a:ext>
            </a:extLst>
          </p:cNvPr>
          <p:cNvSpPr/>
          <p:nvPr/>
        </p:nvSpPr>
        <p:spPr>
          <a:xfrm>
            <a:off x="78997" y="5734417"/>
            <a:ext cx="89860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Source: Mortality and causes of death in South Africa: Findings from death notification, 2017. The unknown age and ill-defined diseases have been redistributed proportionately to causes of death.</a:t>
            </a:r>
            <a:endParaRPr lang="en-ZA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97CCF91-5118-4144-94F3-33C491FD7118}"/>
              </a:ext>
            </a:extLst>
          </p:cNvPr>
          <p:cNvSpPr/>
          <p:nvPr/>
        </p:nvSpPr>
        <p:spPr>
          <a:xfrm>
            <a:off x="5868144" y="0"/>
            <a:ext cx="3275856" cy="6093296"/>
          </a:xfrm>
          <a:prstGeom prst="rect">
            <a:avLst/>
          </a:prstGeom>
          <a:solidFill>
            <a:srgbClr val="0C7E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F06928-E3F0-4F94-A416-3EA9D20698BD}"/>
              </a:ext>
            </a:extLst>
          </p:cNvPr>
          <p:cNvSpPr/>
          <p:nvPr/>
        </p:nvSpPr>
        <p:spPr>
          <a:xfrm>
            <a:off x="179512" y="1052736"/>
            <a:ext cx="52556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Results suggest that COVID-19 mortality data are in line with existing literature which show that mortality risks are higher in men compared to females.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8E8919-45E2-492B-B63D-610A399AB724}"/>
              </a:ext>
            </a:extLst>
          </p:cNvPr>
          <p:cNvSpPr/>
          <p:nvPr/>
        </p:nvSpPr>
        <p:spPr>
          <a:xfrm>
            <a:off x="179512" y="2370091"/>
            <a:ext cx="53116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Vital registration data also indicate that the proportion of deaths due to communicable diseases (TB, HIV, chronic lower respiratory diseases) were higher amongst males, while deaths due to non-communicable diseases (hypertension, diabetes, cardiovascular diseases, obesity) were higher amongst females.</a:t>
            </a:r>
          </a:p>
          <a:p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4C559A-FB93-47D0-A478-3D95C5BCC87E}"/>
              </a:ext>
            </a:extLst>
          </p:cNvPr>
          <p:cNvSpPr/>
          <p:nvPr/>
        </p:nvSpPr>
        <p:spPr>
          <a:xfrm>
            <a:off x="179512" y="4743728"/>
            <a:ext cx="52556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Findings from this report shows that age-sex disaggregated data as well as an understanding of the country’s mortality and morbidity patterns </a:t>
            </a:r>
            <a:r>
              <a:rPr lang="en-GB" dirty="0">
                <a:solidFill>
                  <a:srgbClr val="00B050"/>
                </a:solidFill>
              </a:rPr>
              <a:t>are important during the COVID-19 pandemic</a:t>
            </a:r>
            <a:endParaRPr lang="en-GB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F282EA0-8701-4C9E-BC20-FD1DDDE9566C}"/>
              </a:ext>
            </a:extLst>
          </p:cNvPr>
          <p:cNvSpPr/>
          <p:nvPr/>
        </p:nvSpPr>
        <p:spPr>
          <a:xfrm>
            <a:off x="5497604" y="1198856"/>
            <a:ext cx="792088" cy="792088"/>
          </a:xfrm>
          <a:prstGeom prst="ellipse">
            <a:avLst/>
          </a:prstGeom>
          <a:solidFill>
            <a:srgbClr val="D15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200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4E875F0-8413-4372-856B-681508B362B4}"/>
              </a:ext>
            </a:extLst>
          </p:cNvPr>
          <p:cNvSpPr/>
          <p:nvPr/>
        </p:nvSpPr>
        <p:spPr>
          <a:xfrm>
            <a:off x="5491200" y="2636912"/>
            <a:ext cx="792088" cy="792088"/>
          </a:xfrm>
          <a:prstGeom prst="ellipse">
            <a:avLst/>
          </a:prstGeom>
          <a:solidFill>
            <a:srgbClr val="D15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200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A7D1DCD-F642-4F93-9B73-1F32ABD73D76}"/>
              </a:ext>
            </a:extLst>
          </p:cNvPr>
          <p:cNvSpPr/>
          <p:nvPr/>
        </p:nvSpPr>
        <p:spPr>
          <a:xfrm>
            <a:off x="5491200" y="4772907"/>
            <a:ext cx="792088" cy="792088"/>
          </a:xfrm>
          <a:prstGeom prst="ellipse">
            <a:avLst/>
          </a:prstGeom>
          <a:solidFill>
            <a:srgbClr val="D15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200" dirty="0"/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4FB8E5-E6C1-4AD7-B01F-3BC259095C12}"/>
              </a:ext>
            </a:extLst>
          </p:cNvPr>
          <p:cNvSpPr txBox="1"/>
          <p:nvPr/>
        </p:nvSpPr>
        <p:spPr>
          <a:xfrm>
            <a:off x="179512" y="222673"/>
            <a:ext cx="5318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31859A"/>
                </a:solidFill>
              </a:rPr>
              <a:t>COVID-19 AND MORTALITY IN SA:</a:t>
            </a:r>
          </a:p>
          <a:p>
            <a:r>
              <a:rPr lang="en-ZA" sz="2400" b="1" dirty="0">
                <a:solidFill>
                  <a:srgbClr val="31859A"/>
                </a:solidFill>
              </a:rPr>
              <a:t>CONCLUSIONS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A015F51-FF43-46CF-8741-9B94E0AD97A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165" y="1990944"/>
            <a:ext cx="2140190" cy="213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49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126228"/>
          </a:xfrm>
          <a:prstGeom prst="rect">
            <a:avLst/>
          </a:prstGeom>
        </p:spPr>
      </p:pic>
      <p:sp>
        <p:nvSpPr>
          <p:cNvPr id="5" name="Rectangle 17"/>
          <p:cNvSpPr/>
          <p:nvPr/>
        </p:nvSpPr>
        <p:spPr>
          <a:xfrm>
            <a:off x="5796136" y="6177794"/>
            <a:ext cx="2880320" cy="2035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B97459-67A0-4E4E-AD21-37CEAC92A749}"/>
              </a:ext>
            </a:extLst>
          </p:cNvPr>
          <p:cNvSpPr/>
          <p:nvPr/>
        </p:nvSpPr>
        <p:spPr>
          <a:xfrm>
            <a:off x="31616" y="2903787"/>
            <a:ext cx="4329113" cy="1221582"/>
          </a:xfrm>
          <a:prstGeom prst="rect">
            <a:avLst/>
          </a:prstGeom>
          <a:solidFill>
            <a:schemeClr val="tx1">
              <a:lumMod val="75000"/>
              <a:lumOff val="2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-43232" y="3007402"/>
            <a:ext cx="3582864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anose="020B0604020202020204" pitchFamily="34" charset="0"/>
              </a:rPr>
              <a:t>MIGRANTS IN THE INFORMAL SECTOR </a:t>
            </a:r>
            <a:br>
              <a:rPr kumimoji="0" lang="en-GB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anose="020B0604020202020204" pitchFamily="34" charset="0"/>
              </a:rPr>
            </a:br>
            <a:r>
              <a:rPr kumimoji="0" lang="en-GB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anose="020B0604020202020204" pitchFamily="34" charset="0"/>
              </a:rPr>
              <a:t>IN SOUTH AFRICA, </a:t>
            </a:r>
            <a:br>
              <a:rPr kumimoji="0" lang="en-GB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anose="020B0604020202020204" pitchFamily="34" charset="0"/>
              </a:rPr>
            </a:br>
            <a:r>
              <a:rPr kumimoji="0" lang="en-GB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anose="020B0604020202020204" pitchFamily="34" charset="0"/>
              </a:rPr>
              <a:t>FINDINGS FROM THE QUARTERLY LABOUR FORCE SURVEY, 2017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13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C7C6720-E50E-40AC-8FF7-ED644C54A510}"/>
              </a:ext>
            </a:extLst>
          </p:cNvPr>
          <p:cNvGraphicFramePr>
            <a:graphicFrameLocks/>
          </p:cNvGraphicFramePr>
          <p:nvPr/>
        </p:nvGraphicFramePr>
        <p:xfrm>
          <a:off x="0" y="1268761"/>
          <a:ext cx="9144000" cy="4824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10">
            <a:extLst>
              <a:ext uri="{FF2B5EF4-FFF2-40B4-BE49-F238E27FC236}">
                <a16:creationId xmlns:a16="http://schemas.microsoft.com/office/drawing/2014/main" id="{988B075D-F3DE-40C2-82FE-C02773F5AB32}"/>
              </a:ext>
            </a:extLst>
          </p:cNvPr>
          <p:cNvSpPr/>
          <p:nvPr/>
        </p:nvSpPr>
        <p:spPr>
          <a:xfrm>
            <a:off x="422296" y="2768621"/>
            <a:ext cx="8628220" cy="430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600" b="1" i="0" u="none" strike="noStrike" kern="1200" cap="none" spc="0" normalizeH="0" baseline="0" noProof="0" dirty="0">
              <a:ln>
                <a:noFill/>
              </a:ln>
              <a:solidFill>
                <a:srgbClr val="43647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A303E5CE-C0E5-4871-B9EF-A36DA2CFD394}"/>
              </a:ext>
            </a:extLst>
          </p:cNvPr>
          <p:cNvSpPr/>
          <p:nvPr/>
        </p:nvSpPr>
        <p:spPr>
          <a:xfrm>
            <a:off x="422296" y="1544323"/>
            <a:ext cx="407119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Estimated provincial migration streams, 2016–2021</a:t>
            </a:r>
          </a:p>
        </p:txBody>
      </p:sp>
      <p:sp>
        <p:nvSpPr>
          <p:cNvPr id="11" name="TextBox 24">
            <a:extLst>
              <a:ext uri="{FF2B5EF4-FFF2-40B4-BE49-F238E27FC236}">
                <a16:creationId xmlns:a16="http://schemas.microsoft.com/office/drawing/2014/main" id="{AA797A6E-1CEB-4A59-AC9F-B9B5BE0FCD82}"/>
              </a:ext>
            </a:extLst>
          </p:cNvPr>
          <p:cNvSpPr txBox="1"/>
          <p:nvPr/>
        </p:nvSpPr>
        <p:spPr>
          <a:xfrm>
            <a:off x="425067" y="448042"/>
            <a:ext cx="8647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the period 2016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2021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549DA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GP will receive 3 times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more migrants than the WC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418842-CAE9-4CFC-8292-C4BB6BDB2E2F}"/>
              </a:ext>
            </a:extLst>
          </p:cNvPr>
          <p:cNvSpPr txBox="1"/>
          <p:nvPr/>
        </p:nvSpPr>
        <p:spPr>
          <a:xfrm>
            <a:off x="1403648" y="198893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D15F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Net Migration from Outside SA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2EAFB3-AE59-4B0C-A1C6-DE6236BF4318}"/>
              </a:ext>
            </a:extLst>
          </p:cNvPr>
          <p:cNvSpPr txBox="1"/>
          <p:nvPr/>
        </p:nvSpPr>
        <p:spPr>
          <a:xfrm>
            <a:off x="1403648" y="237037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31859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Net Migration Within SA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41F3270-8A60-4037-ADDD-92F5791437B3}"/>
              </a:ext>
            </a:extLst>
          </p:cNvPr>
          <p:cNvCxnSpPr/>
          <p:nvPr/>
        </p:nvCxnSpPr>
        <p:spPr>
          <a:xfrm>
            <a:off x="179512" y="4437112"/>
            <a:ext cx="849694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07117982-10AE-4AF8-8D55-99EB648F2ED1}"/>
              </a:ext>
            </a:extLst>
          </p:cNvPr>
          <p:cNvSpPr/>
          <p:nvPr/>
        </p:nvSpPr>
        <p:spPr>
          <a:xfrm>
            <a:off x="7524328" y="4502399"/>
            <a:ext cx="576064" cy="288026"/>
          </a:xfrm>
          <a:prstGeom prst="rect">
            <a:avLst/>
          </a:prstGeom>
          <a:noFill/>
          <a:ln>
            <a:solidFill>
              <a:srgbClr val="3185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D2F56C-114B-4E72-BF36-CDF5530C1FED}"/>
              </a:ext>
            </a:extLst>
          </p:cNvPr>
          <p:cNvSpPr txBox="1"/>
          <p:nvPr/>
        </p:nvSpPr>
        <p:spPr>
          <a:xfrm>
            <a:off x="179512" y="5784605"/>
            <a:ext cx="20842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chemeClr val="bg1">
                    <a:lumMod val="65000"/>
                  </a:schemeClr>
                </a:solidFill>
              </a:rPr>
              <a:t>Source: Mid-year Population, 2020</a:t>
            </a:r>
            <a:endParaRPr lang="en-ZA" sz="10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6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CA568AF-2FBA-4FB3-AD3D-2C66CD62AD92}"/>
              </a:ext>
            </a:extLst>
          </p:cNvPr>
          <p:cNvGraphicFramePr>
            <a:graphicFrameLocks/>
          </p:cNvGraphicFramePr>
          <p:nvPr/>
        </p:nvGraphicFramePr>
        <p:xfrm>
          <a:off x="472610" y="1412058"/>
          <a:ext cx="8671389" cy="2291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72DCC62-535E-47A3-AD71-F4BDA4A6ED83}"/>
              </a:ext>
            </a:extLst>
          </p:cNvPr>
          <p:cNvGraphicFramePr>
            <a:graphicFrameLocks/>
          </p:cNvGraphicFramePr>
          <p:nvPr/>
        </p:nvGraphicFramePr>
        <p:xfrm>
          <a:off x="226030" y="3325619"/>
          <a:ext cx="891796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8BBF9C7A-ACCD-4309-A0DA-F5F875B96E4D}"/>
              </a:ext>
            </a:extLst>
          </p:cNvPr>
          <p:cNvSpPr/>
          <p:nvPr/>
        </p:nvSpPr>
        <p:spPr>
          <a:xfrm>
            <a:off x="1130157" y="1514799"/>
            <a:ext cx="7304926" cy="482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556C8E-7746-4613-85A2-3A6C67BAB3B1}"/>
              </a:ext>
            </a:extLst>
          </p:cNvPr>
          <p:cNvSpPr txBox="1"/>
          <p:nvPr/>
        </p:nvSpPr>
        <p:spPr>
          <a:xfrm>
            <a:off x="1407561" y="3655879"/>
            <a:ext cx="1654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srgbClr val="1025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1,2M Employed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BD29019-526D-4333-8BEE-DAB261045E2D}"/>
              </a:ext>
            </a:extLst>
          </p:cNvPr>
          <p:cNvCxnSpPr/>
          <p:nvPr/>
        </p:nvCxnSpPr>
        <p:spPr>
          <a:xfrm flipV="1">
            <a:off x="1602769" y="3885561"/>
            <a:ext cx="0" cy="1823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7743C16-1D95-4176-978A-35A073FF8C05}"/>
              </a:ext>
            </a:extLst>
          </p:cNvPr>
          <p:cNvSpPr txBox="1"/>
          <p:nvPr/>
        </p:nvSpPr>
        <p:spPr>
          <a:xfrm>
            <a:off x="1491041" y="5136616"/>
            <a:ext cx="1654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srgbClr val="95373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0,3M Unemployed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0ACBE05-D28B-42CF-8B41-33A2DDA327E7}"/>
              </a:ext>
            </a:extLst>
          </p:cNvPr>
          <p:cNvCxnSpPr/>
          <p:nvPr/>
        </p:nvCxnSpPr>
        <p:spPr>
          <a:xfrm flipV="1">
            <a:off x="1638730" y="4975251"/>
            <a:ext cx="0" cy="1823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7A6C68-A09C-4974-ADA1-8783D1D3629F}"/>
              </a:ext>
            </a:extLst>
          </p:cNvPr>
          <p:cNvCxnSpPr>
            <a:cxnSpLocks/>
          </p:cNvCxnSpPr>
          <p:nvPr/>
        </p:nvCxnSpPr>
        <p:spPr>
          <a:xfrm flipV="1">
            <a:off x="1755169" y="4187023"/>
            <a:ext cx="288533" cy="1148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43EF545-0D8F-4D32-8071-AAD966FA6BE5}"/>
              </a:ext>
            </a:extLst>
          </p:cNvPr>
          <p:cNvCxnSpPr>
            <a:cxnSpLocks/>
          </p:cNvCxnSpPr>
          <p:nvPr/>
        </p:nvCxnSpPr>
        <p:spPr>
          <a:xfrm flipV="1">
            <a:off x="1755169" y="4305474"/>
            <a:ext cx="577066" cy="2435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6DA610A-42FF-4488-A561-4241E2BC71FB}"/>
              </a:ext>
            </a:extLst>
          </p:cNvPr>
          <p:cNvSpPr txBox="1"/>
          <p:nvPr/>
        </p:nvSpPr>
        <p:spPr>
          <a:xfrm>
            <a:off x="2043702" y="3962805"/>
            <a:ext cx="1654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srgbClr val="1025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73K Discouraged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81C797-E42C-47DE-8578-912DEB4AC963}"/>
              </a:ext>
            </a:extLst>
          </p:cNvPr>
          <p:cNvSpPr txBox="1"/>
          <p:nvPr/>
        </p:nvSpPr>
        <p:spPr>
          <a:xfrm>
            <a:off x="2360492" y="4159756"/>
            <a:ext cx="1654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srgbClr val="1025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0,38M Other NEA</a:t>
            </a:r>
          </a:p>
        </p:txBody>
      </p:sp>
      <p:sp>
        <p:nvSpPr>
          <p:cNvPr id="18" name="Rectangle 129">
            <a:extLst>
              <a:ext uri="{FF2B5EF4-FFF2-40B4-BE49-F238E27FC236}">
                <a16:creationId xmlns:a16="http://schemas.microsoft.com/office/drawing/2014/main" id="{C0F71680-02F0-4920-AC48-12034F7F653C}"/>
              </a:ext>
            </a:extLst>
          </p:cNvPr>
          <p:cNvSpPr/>
          <p:nvPr/>
        </p:nvSpPr>
        <p:spPr>
          <a:xfrm>
            <a:off x="111303" y="414903"/>
            <a:ext cx="8421420" cy="430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Labour market status by place of birth,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9BBB58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2017</a:t>
            </a:r>
            <a:endParaRPr kumimoji="0" lang="en-ZA" sz="1400" b="0" i="1" u="none" strike="noStrike" kern="1200" cap="none" spc="0" normalizeH="0" baseline="0" noProof="0" dirty="0">
              <a:ln>
                <a:noFill/>
              </a:ln>
              <a:solidFill>
                <a:srgbClr val="9BBB58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65E3FA5F-61B8-4410-82AE-16ABEFAC2970}"/>
              </a:ext>
            </a:extLst>
          </p:cNvPr>
          <p:cNvSpPr/>
          <p:nvPr/>
        </p:nvSpPr>
        <p:spPr>
          <a:xfrm rot="16200000">
            <a:off x="5090607" y="1213293"/>
            <a:ext cx="107753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Discouraged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work seekers</a:t>
            </a:r>
          </a:p>
        </p:txBody>
      </p:sp>
      <p:sp>
        <p:nvSpPr>
          <p:cNvPr id="20" name="Rectangle 240">
            <a:extLst>
              <a:ext uri="{FF2B5EF4-FFF2-40B4-BE49-F238E27FC236}">
                <a16:creationId xmlns:a16="http://schemas.microsoft.com/office/drawing/2014/main" id="{99890ADB-99DF-4D5B-BB54-EF535AC3E67B}"/>
              </a:ext>
            </a:extLst>
          </p:cNvPr>
          <p:cNvSpPr/>
          <p:nvPr/>
        </p:nvSpPr>
        <p:spPr>
          <a:xfrm>
            <a:off x="2104510" y="1651393"/>
            <a:ext cx="10406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025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Employed</a:t>
            </a:r>
          </a:p>
        </p:txBody>
      </p:sp>
      <p:sp>
        <p:nvSpPr>
          <p:cNvPr id="21" name="Rectangle 241">
            <a:extLst>
              <a:ext uri="{FF2B5EF4-FFF2-40B4-BE49-F238E27FC236}">
                <a16:creationId xmlns:a16="http://schemas.microsoft.com/office/drawing/2014/main" id="{FBDADA8E-C2E0-4D87-8B09-000C69234D79}"/>
              </a:ext>
            </a:extLst>
          </p:cNvPr>
          <p:cNvSpPr/>
          <p:nvPr/>
        </p:nvSpPr>
        <p:spPr>
          <a:xfrm>
            <a:off x="4216587" y="1651393"/>
            <a:ext cx="12586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9537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Unemployed</a:t>
            </a:r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DC400FB0-11E7-4E94-A9C1-EA60F512C69E}"/>
              </a:ext>
            </a:extLst>
          </p:cNvPr>
          <p:cNvSpPr/>
          <p:nvPr/>
        </p:nvSpPr>
        <p:spPr>
          <a:xfrm>
            <a:off x="6672611" y="1691752"/>
            <a:ext cx="89800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Other NEA</a:t>
            </a:r>
          </a:p>
        </p:txBody>
      </p:sp>
      <p:sp>
        <p:nvSpPr>
          <p:cNvPr id="26" name="TextBox 1">
            <a:extLst>
              <a:ext uri="{FF2B5EF4-FFF2-40B4-BE49-F238E27FC236}">
                <a16:creationId xmlns:a16="http://schemas.microsoft.com/office/drawing/2014/main" id="{E4B042B4-9F4B-4D5A-B48E-8A4726A29334}"/>
              </a:ext>
            </a:extLst>
          </p:cNvPr>
          <p:cNvSpPr txBox="1"/>
          <p:nvPr/>
        </p:nvSpPr>
        <p:spPr>
          <a:xfrm>
            <a:off x="11935" y="5838891"/>
            <a:ext cx="26948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Source: Labour Dynamics 2017</a:t>
            </a:r>
          </a:p>
        </p:txBody>
      </p:sp>
    </p:spTree>
    <p:extLst>
      <p:ext uri="{BB962C8B-B14F-4D97-AF65-F5344CB8AC3E}">
        <p14:creationId xmlns:p14="http://schemas.microsoft.com/office/powerpoint/2010/main" val="97115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539552" y="1844824"/>
          <a:ext cx="7776865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ADC2D764-FC4A-4916-9436-BEF4980AD555}"/>
              </a:ext>
            </a:extLst>
          </p:cNvPr>
          <p:cNvSpPr/>
          <p:nvPr/>
        </p:nvSpPr>
        <p:spPr>
          <a:xfrm>
            <a:off x="418372" y="1412776"/>
            <a:ext cx="73939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Distribution of the population by migration status and by labour market status, ages 15–64, QLFS Q3: 2017</a:t>
            </a:r>
            <a:endParaRPr kumimoji="0" lang="en-ZA" sz="11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36">
            <a:extLst>
              <a:ext uri="{FF2B5EF4-FFF2-40B4-BE49-F238E27FC236}">
                <a16:creationId xmlns:a16="http://schemas.microsoft.com/office/drawing/2014/main" id="{9536DEDE-1F79-4773-802E-75E88B2B16F8}"/>
              </a:ext>
            </a:extLst>
          </p:cNvPr>
          <p:cNvSpPr txBox="1"/>
          <p:nvPr/>
        </p:nvSpPr>
        <p:spPr>
          <a:xfrm>
            <a:off x="418372" y="474016"/>
            <a:ext cx="8520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Migrants, whilst having a higher level of employment than non-migrants, work predominantly in the informal sector in South Africa (more than half).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3417FD-4A32-4B18-8843-A08424252915}"/>
              </a:ext>
            </a:extLst>
          </p:cNvPr>
          <p:cNvSpPr/>
          <p:nvPr/>
        </p:nvSpPr>
        <p:spPr>
          <a:xfrm>
            <a:off x="6998960" y="1952587"/>
            <a:ext cx="193995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56A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More than half of migrants of working age in South Africa, work in an unprotected job sector, with little to no safety nets. </a:t>
            </a:r>
            <a:endParaRPr kumimoji="0" lang="en-ZA" sz="1100" b="0" i="0" u="none" strike="noStrike" kern="1200" cap="none" spc="0" normalizeH="0" baseline="0" noProof="0" dirty="0">
              <a:ln>
                <a:noFill/>
              </a:ln>
              <a:solidFill>
                <a:srgbClr val="0056A7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08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plant&#10;&#10;Description automatically generated">
            <a:extLst>
              <a:ext uri="{FF2B5EF4-FFF2-40B4-BE49-F238E27FC236}">
                <a16:creationId xmlns:a16="http://schemas.microsoft.com/office/drawing/2014/main" id="{E165CB0A-F562-4C6E-B7F3-9F504DBE25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0" r="3540"/>
          <a:stretch/>
        </p:blipFill>
        <p:spPr>
          <a:xfrm>
            <a:off x="0" y="0"/>
            <a:ext cx="9144000" cy="6088985"/>
          </a:xfrm>
          <a:prstGeom prst="rect">
            <a:avLst/>
          </a:prstGeom>
        </p:spPr>
      </p:pic>
      <p:sp>
        <p:nvSpPr>
          <p:cNvPr id="19" name="Rectangle 14">
            <a:extLst>
              <a:ext uri="{FF2B5EF4-FFF2-40B4-BE49-F238E27FC236}">
                <a16:creationId xmlns:a16="http://schemas.microsoft.com/office/drawing/2014/main" id="{B75548DB-9145-4C14-977F-BF3E634F8427}"/>
              </a:ext>
            </a:extLst>
          </p:cNvPr>
          <p:cNvSpPr/>
          <p:nvPr/>
        </p:nvSpPr>
        <p:spPr>
          <a:xfrm>
            <a:off x="0" y="0"/>
            <a:ext cx="9144000" cy="6088985"/>
          </a:xfrm>
          <a:prstGeom prst="rect">
            <a:avLst/>
          </a:prstGeom>
          <a:solidFill>
            <a:schemeClr val="tx1">
              <a:alpha val="86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/>
          <p:cNvSpPr/>
          <p:nvPr/>
        </p:nvSpPr>
        <p:spPr>
          <a:xfrm>
            <a:off x="539349" y="2852936"/>
            <a:ext cx="2340000" cy="274919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The impact of </a:t>
            </a:r>
          </a:p>
          <a:p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COVID-19 on conception and subsequent </a:t>
            </a:r>
            <a:r>
              <a:rPr lang="en-GB" sz="1700" b="1" dirty="0">
                <a:solidFill>
                  <a:srgbClr val="0C7E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fertility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 will only be reflected in the reported births of 2021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9" name="Rectangle 48">
            <a:extLst>
              <a:ext uri="{FF2B5EF4-FFF2-40B4-BE49-F238E27FC236}">
                <a16:creationId xmlns:a16="http://schemas.microsoft.com/office/drawing/2014/main" id="{78BB021F-B017-4C07-8430-A10A704C65FA}"/>
              </a:ext>
            </a:extLst>
          </p:cNvPr>
          <p:cNvSpPr/>
          <p:nvPr/>
        </p:nvSpPr>
        <p:spPr>
          <a:xfrm>
            <a:off x="899349" y="2015730"/>
            <a:ext cx="1620000" cy="486000"/>
          </a:xfrm>
          <a:prstGeom prst="rect">
            <a:avLst/>
          </a:prstGeom>
          <a:solidFill>
            <a:srgbClr val="0C7E7A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Fertility</a:t>
            </a:r>
          </a:p>
        </p:txBody>
      </p:sp>
      <p:sp>
        <p:nvSpPr>
          <p:cNvPr id="30" name="Rectangle 17">
            <a:extLst>
              <a:ext uri="{FF2B5EF4-FFF2-40B4-BE49-F238E27FC236}">
                <a16:creationId xmlns:a16="http://schemas.microsoft.com/office/drawing/2014/main" id="{7BF0832B-1730-4549-A4A4-D4D72A66A6BB}"/>
              </a:ext>
            </a:extLst>
          </p:cNvPr>
          <p:cNvSpPr/>
          <p:nvPr/>
        </p:nvSpPr>
        <p:spPr>
          <a:xfrm>
            <a:off x="3762000" y="2012397"/>
            <a:ext cx="1620000" cy="486000"/>
          </a:xfrm>
          <a:prstGeom prst="rect">
            <a:avLst/>
          </a:prstGeom>
          <a:solidFill>
            <a:srgbClr val="D15F20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Mortality</a:t>
            </a:r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1CE43A4A-725F-4CD2-8324-F279E1FE6094}"/>
              </a:ext>
            </a:extLst>
          </p:cNvPr>
          <p:cNvSpPr/>
          <p:nvPr/>
        </p:nvSpPr>
        <p:spPr>
          <a:xfrm>
            <a:off x="6732200" y="2013817"/>
            <a:ext cx="1620000" cy="486000"/>
          </a:xfrm>
          <a:prstGeom prst="rect">
            <a:avLst/>
          </a:prstGeom>
          <a:solidFill>
            <a:srgbClr val="BC304B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Migration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455774" y="2852936"/>
            <a:ext cx="2340000" cy="274919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There were </a:t>
            </a:r>
            <a:r>
              <a:rPr lang="en-GB" sz="1500" b="1" dirty="0">
                <a:solidFill>
                  <a:srgbClr val="D15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2 657</a:t>
            </a:r>
            <a:r>
              <a:rPr lang="en-GB" sz="1500" dirty="0">
                <a:solidFill>
                  <a:srgbClr val="EEB4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reported COVID-related </a:t>
            </a:r>
            <a:r>
              <a:rPr lang="en-GB" sz="1500" b="1" dirty="0">
                <a:solidFill>
                  <a:srgbClr val="D15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deaths</a:t>
            </a:r>
            <a:r>
              <a:rPr lang="en-GB" sz="1500" dirty="0">
                <a:solidFill>
                  <a:srgbClr val="D15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by mid-year </a:t>
            </a:r>
            <a:r>
              <a:rPr lang="en-GB" sz="1500" dirty="0">
                <a:solidFill>
                  <a:srgbClr val="D15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2020, 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which is marginal in comparison to overall death counts in a given year. It is premature to speculate on the annual COVID-19 related deaths for the  2020 </a:t>
            </a:r>
            <a:r>
              <a:rPr lang="en-GB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MYPE cycle.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372200" y="2852936"/>
            <a:ext cx="2340000" cy="274919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There is a reduction in international </a:t>
            </a:r>
            <a:r>
              <a:rPr lang="en-GB" sz="1500" b="1" dirty="0">
                <a:solidFill>
                  <a:srgbClr val="BC3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migration, 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which is indicative of COVID-19 travel restrictions. Internal mobility in this period has mostly been temporary whilst the MYPE requires a more permanent act of migration.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39552" y="204781"/>
            <a:ext cx="7560840" cy="919963"/>
          </a:xfrm>
          <a:prstGeom prst="roundRect">
            <a:avLst/>
          </a:prstGeom>
          <a:solidFill>
            <a:srgbClr val="191822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project the full impact of </a:t>
            </a:r>
            <a:r>
              <a:rPr lang="en-GB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r>
              <a:rPr lang="en-GB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sufficient trend data will create an uncertain set of population estimates for current planning and decision making.</a:t>
            </a:r>
          </a:p>
        </p:txBody>
      </p:sp>
    </p:spTree>
    <p:extLst>
      <p:ext uri="{BB962C8B-B14F-4D97-AF65-F5344CB8AC3E}">
        <p14:creationId xmlns:p14="http://schemas.microsoft.com/office/powerpoint/2010/main" val="330037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7211688"/>
              </p:ext>
            </p:extLst>
          </p:nvPr>
        </p:nvGraphicFramePr>
        <p:xfrm>
          <a:off x="107504" y="1983634"/>
          <a:ext cx="8291264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07F31FE-AB2E-4DEA-A8C7-FA99911CEA83}"/>
              </a:ext>
            </a:extLst>
          </p:cNvPr>
          <p:cNvSpPr/>
          <p:nvPr/>
        </p:nvSpPr>
        <p:spPr>
          <a:xfrm>
            <a:off x="418372" y="1427342"/>
            <a:ext cx="73939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Distribution of the population by migration status and by labour market status, ages 15–64, QLFS Q3: 2017</a:t>
            </a:r>
            <a:endParaRPr kumimoji="0" lang="en-ZA" sz="11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36">
            <a:extLst>
              <a:ext uri="{FF2B5EF4-FFF2-40B4-BE49-F238E27FC236}">
                <a16:creationId xmlns:a16="http://schemas.microsoft.com/office/drawing/2014/main" id="{1779DBE6-DCDE-46AE-A2C1-BF783A722885}"/>
              </a:ext>
            </a:extLst>
          </p:cNvPr>
          <p:cNvSpPr txBox="1"/>
          <p:nvPr/>
        </p:nvSpPr>
        <p:spPr>
          <a:xfrm>
            <a:off x="418372" y="474016"/>
            <a:ext cx="8330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majority of migrants in the 15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44 year age group work in the informal sector</a:t>
            </a: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70% in the age group </a:t>
            </a:r>
            <a:r>
              <a:rPr lang="en-GB" sz="1600" b="1" i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15–24</a:t>
            </a: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835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6">
            <a:extLst>
              <a:ext uri="{FF2B5EF4-FFF2-40B4-BE49-F238E27FC236}">
                <a16:creationId xmlns:a16="http://schemas.microsoft.com/office/drawing/2014/main" id="{91FCE3AD-EF7F-4781-89F3-60C88366743A}"/>
              </a:ext>
            </a:extLst>
          </p:cNvPr>
          <p:cNvSpPr txBox="1"/>
          <p:nvPr/>
        </p:nvSpPr>
        <p:spPr>
          <a:xfrm>
            <a:off x="418372" y="474016"/>
            <a:ext cx="840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More than 40% of migrants work in a job that has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employment contract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has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 unspecified duration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CB29A18-3CE9-4B6C-AFCF-B240C1E7FF72}"/>
              </a:ext>
            </a:extLst>
          </p:cNvPr>
          <p:cNvGrpSpPr/>
          <p:nvPr/>
        </p:nvGrpSpPr>
        <p:grpSpPr>
          <a:xfrm>
            <a:off x="-252028" y="1524315"/>
            <a:ext cx="8604956" cy="4191239"/>
            <a:chOff x="287524" y="2028371"/>
            <a:chExt cx="8604956" cy="4191239"/>
          </a:xfrm>
        </p:grpSpPr>
        <p:graphicFrame>
          <p:nvGraphicFramePr>
            <p:cNvPr id="5" name="Chart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80260016"/>
                </p:ext>
              </p:extLst>
            </p:nvPr>
          </p:nvGraphicFramePr>
          <p:xfrm>
            <a:off x="287524" y="2204864"/>
            <a:ext cx="8604956" cy="40147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2ED33EF-5D11-46CB-9A4C-5F4872468747}"/>
                </a:ext>
              </a:extLst>
            </p:cNvPr>
            <p:cNvSpPr/>
            <p:nvPr/>
          </p:nvSpPr>
          <p:spPr>
            <a:xfrm>
              <a:off x="683568" y="2708920"/>
              <a:ext cx="936104" cy="30159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1661A28-2CBB-4EF0-BB11-3FEB45CF1AC3}"/>
                </a:ext>
              </a:extLst>
            </p:cNvPr>
            <p:cNvSpPr/>
            <p:nvPr/>
          </p:nvSpPr>
          <p:spPr>
            <a:xfrm>
              <a:off x="3131840" y="2028371"/>
              <a:ext cx="1152128" cy="35625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0620A7D-CF8A-4530-98E8-10E1F721B1D8}"/>
                </a:ext>
              </a:extLst>
            </p:cNvPr>
            <p:cNvSpPr/>
            <p:nvPr/>
          </p:nvSpPr>
          <p:spPr>
            <a:xfrm>
              <a:off x="773578" y="5724872"/>
              <a:ext cx="846094" cy="2964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1AB0E51-D3F6-4198-9122-CDC4B231C37E}"/>
                </a:ext>
              </a:extLst>
            </p:cNvPr>
            <p:cNvSpPr/>
            <p:nvPr/>
          </p:nvSpPr>
          <p:spPr>
            <a:xfrm>
              <a:off x="3333178" y="5708979"/>
              <a:ext cx="936104" cy="2964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91A78110-DF00-45CA-8E41-421B444AFCD7}"/>
              </a:ext>
            </a:extLst>
          </p:cNvPr>
          <p:cNvSpPr/>
          <p:nvPr/>
        </p:nvSpPr>
        <p:spPr>
          <a:xfrm>
            <a:off x="418372" y="1393510"/>
            <a:ext cx="73939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Distribution of the population by migration status and by labour market status, ages 15–64, QLFS Q3: 2017</a:t>
            </a:r>
            <a:endParaRPr kumimoji="0" lang="en-ZA" sz="11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C175FE0-A60B-40A4-869F-553D621F7175}"/>
              </a:ext>
            </a:extLst>
          </p:cNvPr>
          <p:cNvGrpSpPr/>
          <p:nvPr/>
        </p:nvGrpSpPr>
        <p:grpSpPr>
          <a:xfrm>
            <a:off x="234026" y="1214454"/>
            <a:ext cx="7547204" cy="4734826"/>
            <a:chOff x="234026" y="1142446"/>
            <a:chExt cx="7547204" cy="4734826"/>
          </a:xfrm>
        </p:grpSpPr>
        <p:cxnSp>
          <p:nvCxnSpPr>
            <p:cNvPr id="12" name="Connector: Elbow 11">
              <a:extLst>
                <a:ext uri="{FF2B5EF4-FFF2-40B4-BE49-F238E27FC236}">
                  <a16:creationId xmlns:a16="http://schemas.microsoft.com/office/drawing/2014/main" id="{345D858C-C494-4C4C-BB03-FB10381FF403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15620" y="1160852"/>
              <a:ext cx="4734826" cy="4698014"/>
            </a:xfrm>
            <a:prstGeom prst="bentConnector3">
              <a:avLst>
                <a:gd name="adj1" fmla="val 99430"/>
              </a:avLst>
            </a:prstGeom>
            <a:ln w="19050">
              <a:solidFill>
                <a:schemeClr val="accent5">
                  <a:lumMod val="75000"/>
                </a:schemeClr>
              </a:solidFill>
              <a:prstDash val="sysDot"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ight Bracket 20">
              <a:extLst>
                <a:ext uri="{FF2B5EF4-FFF2-40B4-BE49-F238E27FC236}">
                  <a16:creationId xmlns:a16="http://schemas.microsoft.com/office/drawing/2014/main" id="{C42D4383-EDF2-4511-BFA1-A19D93DA8A9D}"/>
                </a:ext>
              </a:extLst>
            </p:cNvPr>
            <p:cNvSpPr/>
            <p:nvPr/>
          </p:nvSpPr>
          <p:spPr>
            <a:xfrm rot="5400000">
              <a:off x="5921580" y="3892423"/>
              <a:ext cx="150031" cy="3569269"/>
            </a:xfrm>
            <a:prstGeom prst="rightBracket">
              <a:avLst/>
            </a:prstGeom>
            <a:ln w="19050">
              <a:solidFill>
                <a:schemeClr val="accent5">
                  <a:lumMod val="75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62D8FC3-4D94-4CD5-B8EE-44EA77449D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32040" y="5756613"/>
              <a:ext cx="1268286" cy="90046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  <a:prstDash val="sysDot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748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97CCF91-5118-4144-94F3-33C491FD7118}"/>
              </a:ext>
            </a:extLst>
          </p:cNvPr>
          <p:cNvSpPr/>
          <p:nvPr/>
        </p:nvSpPr>
        <p:spPr>
          <a:xfrm>
            <a:off x="5868144" y="0"/>
            <a:ext cx="3275856" cy="6093296"/>
          </a:xfrm>
          <a:prstGeom prst="rect">
            <a:avLst/>
          </a:prstGeom>
          <a:solidFill>
            <a:srgbClr val="0C7E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F06928-E3F0-4F94-A416-3EA9D20698BD}"/>
              </a:ext>
            </a:extLst>
          </p:cNvPr>
          <p:cNvSpPr/>
          <p:nvPr/>
        </p:nvSpPr>
        <p:spPr>
          <a:xfrm>
            <a:off x="179512" y="1604315"/>
            <a:ext cx="52556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informal economy is an unprotected sector with little to no safety nets. COVID-19 presented particular challenges to those working in this sector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8E8919-45E2-492B-B63D-610A399AB724}"/>
              </a:ext>
            </a:extLst>
          </p:cNvPr>
          <p:cNvSpPr/>
          <p:nvPr/>
        </p:nvSpPr>
        <p:spPr>
          <a:xfrm>
            <a:off x="159904" y="2823562"/>
            <a:ext cx="4968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higher proportion of migrants than non-migrants are employed, however the  type of employment and stability of employment differ.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F282EA0-8701-4C9E-BC20-FD1DDDE9566C}"/>
              </a:ext>
            </a:extLst>
          </p:cNvPr>
          <p:cNvSpPr/>
          <p:nvPr/>
        </p:nvSpPr>
        <p:spPr>
          <a:xfrm>
            <a:off x="5497604" y="1507920"/>
            <a:ext cx="792088" cy="792088"/>
          </a:xfrm>
          <a:prstGeom prst="ellipse">
            <a:avLst/>
          </a:prstGeom>
          <a:solidFill>
            <a:srgbClr val="D15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4E875F0-8413-4372-856B-681508B362B4}"/>
              </a:ext>
            </a:extLst>
          </p:cNvPr>
          <p:cNvSpPr/>
          <p:nvPr/>
        </p:nvSpPr>
        <p:spPr>
          <a:xfrm>
            <a:off x="5491200" y="2945976"/>
            <a:ext cx="792088" cy="792088"/>
          </a:xfrm>
          <a:prstGeom prst="ellipse">
            <a:avLst/>
          </a:prstGeom>
          <a:solidFill>
            <a:srgbClr val="D15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4FB8E5-E6C1-4AD7-B01F-3BC259095C12}"/>
              </a:ext>
            </a:extLst>
          </p:cNvPr>
          <p:cNvSpPr txBox="1"/>
          <p:nvPr/>
        </p:nvSpPr>
        <p:spPr>
          <a:xfrm>
            <a:off x="179512" y="222673"/>
            <a:ext cx="5318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31859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MIGRANTS IN THE INFORMAL SECTOR: </a:t>
            </a: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srgbClr val="31859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CONCLUSIONS</a:t>
            </a:r>
          </a:p>
        </p:txBody>
      </p:sp>
      <p:pic>
        <p:nvPicPr>
          <p:cNvPr id="1026" name="Picture 2" descr="Migration Icons - Download Free Vector Icons | Noun Project">
            <a:extLst>
              <a:ext uri="{FF2B5EF4-FFF2-40B4-BE49-F238E27FC236}">
                <a16:creationId xmlns:a16="http://schemas.microsoft.com/office/drawing/2014/main" id="{C0A7654E-2285-4FDA-90EE-40E7DD6CE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91509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1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2708920"/>
            <a:ext cx="4341168" cy="1143000"/>
          </a:xfrm>
        </p:spPr>
        <p:txBody>
          <a:bodyPr/>
          <a:lstStyle/>
          <a:p>
            <a:r>
              <a:rPr lang="en-ZA" b="1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7134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8B97459-67A0-4E4E-AD21-37CEAC92A749}"/>
              </a:ext>
            </a:extLst>
          </p:cNvPr>
          <p:cNvSpPr/>
          <p:nvPr/>
        </p:nvSpPr>
        <p:spPr>
          <a:xfrm>
            <a:off x="0" y="2850356"/>
            <a:ext cx="4329113" cy="1221582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C4E05AE-3089-406C-B0C9-65ED857AB9AE}"/>
              </a:ext>
            </a:extLst>
          </p:cNvPr>
          <p:cNvGrpSpPr/>
          <p:nvPr/>
        </p:nvGrpSpPr>
        <p:grpSpPr>
          <a:xfrm>
            <a:off x="356288" y="2820540"/>
            <a:ext cx="3616536" cy="1281214"/>
            <a:chOff x="471746" y="2590679"/>
            <a:chExt cx="4822048" cy="170828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2EACE2C-F0BB-4B26-BDA0-E1B66FC049A7}"/>
                </a:ext>
              </a:extLst>
            </p:cNvPr>
            <p:cNvSpPr txBox="1"/>
            <p:nvPr/>
          </p:nvSpPr>
          <p:spPr>
            <a:xfrm>
              <a:off x="516642" y="2590679"/>
              <a:ext cx="4777152" cy="160043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ctr">
                <a:defRPr sz="5400">
                  <a:solidFill>
                    <a:schemeClr val="bg1"/>
                  </a:solidFill>
                  <a:effectLst>
                    <a:outerShdw blurRad="12700" dist="88900" dir="3000000" algn="tl" rotWithShape="0">
                      <a:schemeClr val="accent2">
                        <a:alpha val="40000"/>
                      </a:schemeClr>
                    </a:outerShdw>
                  </a:effectLst>
                  <a:latin typeface="+mj-lt"/>
                </a:defRPr>
              </a:lvl1pPr>
            </a:lstStyle>
            <a:p>
              <a:pPr algn="r"/>
              <a:r>
                <a:rPr lang="en-GB" altLang="ko-KR" sz="18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The relationship between pandemic and fertility: Some </a:t>
              </a:r>
              <a:r>
                <a:rPr lang="en-GB" altLang="ko-KR" sz="1800" dirty="0">
                  <a:solidFill>
                    <a:schemeClr val="accent5">
                      <a:lumMod val="7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assumptions of COVID-19 and fertility </a:t>
              </a:r>
              <a:r>
                <a:rPr lang="en-GB" altLang="ko-KR" sz="18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in South Africa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F7CD60F-31E5-47BD-825E-DF5FFB019C06}"/>
                </a:ext>
              </a:extLst>
            </p:cNvPr>
            <p:cNvSpPr txBox="1"/>
            <p:nvPr/>
          </p:nvSpPr>
          <p:spPr>
            <a:xfrm>
              <a:off x="471746" y="3765482"/>
              <a:ext cx="4777096" cy="5334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defRPr sz="5400">
                  <a:solidFill>
                    <a:schemeClr val="bg1"/>
                  </a:solidFill>
                  <a:effectLst>
                    <a:outerShdw blurRad="12700" dist="88900" dir="3000000" algn="tl" rotWithShape="0">
                      <a:schemeClr val="accent2">
                        <a:alpha val="40000"/>
                      </a:schemeClr>
                    </a:outerShdw>
                  </a:effectLst>
                  <a:latin typeface="+mj-lt"/>
                </a:defRPr>
              </a:lvl1pPr>
            </a:lstStyle>
            <a:p>
              <a:pPr algn="r"/>
              <a:endParaRPr lang="ko-KR" alt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041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8310" y="1779651"/>
            <a:ext cx="230425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1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Total Fertility Rate, 2002</a:t>
            </a:r>
            <a:r>
              <a:rPr kumimoji="0" lang="en-ZA" sz="11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kumimoji="0" lang="en-ZA" sz="11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2020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251520" y="2204864"/>
          <a:ext cx="8196970" cy="3315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36">
            <a:extLst>
              <a:ext uri="{FF2B5EF4-FFF2-40B4-BE49-F238E27FC236}">
                <a16:creationId xmlns:a16="http://schemas.microsoft.com/office/drawing/2014/main" id="{C5A52EF1-7F96-489D-96E2-D1C08D4B60EC}"/>
              </a:ext>
            </a:extLst>
          </p:cNvPr>
          <p:cNvSpPr txBox="1"/>
          <p:nvPr/>
        </p:nvSpPr>
        <p:spPr>
          <a:xfrm>
            <a:off x="418372" y="474016"/>
            <a:ext cx="85205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 average, a woman will give birth to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2,33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children in her lifetime*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The total fertility rate peaked in 2008 at 2,66 and is declining, reaching 2,33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in 2020.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7504" y="5815088"/>
            <a:ext cx="33123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Provided that current fertility behaviour prevails </a:t>
            </a:r>
          </a:p>
        </p:txBody>
      </p:sp>
      <p:sp>
        <p:nvSpPr>
          <p:cNvPr id="17" name="Freeform: Shape 12">
            <a:extLst>
              <a:ext uri="{FF2B5EF4-FFF2-40B4-BE49-F238E27FC236}">
                <a16:creationId xmlns:a16="http://schemas.microsoft.com/office/drawing/2014/main" id="{B4BC6282-1731-43D4-966B-32434626B58C}"/>
              </a:ext>
            </a:extLst>
          </p:cNvPr>
          <p:cNvSpPr/>
          <p:nvPr/>
        </p:nvSpPr>
        <p:spPr>
          <a:xfrm>
            <a:off x="2802517" y="2852936"/>
            <a:ext cx="617355" cy="804453"/>
          </a:xfrm>
          <a:custGeom>
            <a:avLst/>
            <a:gdLst>
              <a:gd name="connsiteX0" fmla="*/ 820370 w 1811025"/>
              <a:gd name="connsiteY0" fmla="*/ 1647757 h 2359880"/>
              <a:gd name="connsiteX1" fmla="*/ 848030 w 1811025"/>
              <a:gd name="connsiteY1" fmla="*/ 1651596 h 2359880"/>
              <a:gd name="connsiteX2" fmla="*/ 896560 w 1811025"/>
              <a:gd name="connsiteY2" fmla="*/ 1704749 h 2359880"/>
              <a:gd name="connsiteX3" fmla="*/ 934307 w 1811025"/>
              <a:gd name="connsiteY3" fmla="*/ 1746347 h 2359880"/>
              <a:gd name="connsiteX4" fmla="*/ 1008259 w 1811025"/>
              <a:gd name="connsiteY4" fmla="*/ 1770998 h 2359880"/>
              <a:gd name="connsiteX5" fmla="*/ 1075278 w 1811025"/>
              <a:gd name="connsiteY5" fmla="*/ 1797959 h 2359880"/>
              <a:gd name="connsiteX6" fmla="*/ 1099929 w 1811025"/>
              <a:gd name="connsiteY6" fmla="*/ 1884236 h 2359880"/>
              <a:gd name="connsiteX7" fmla="*/ 1050627 w 1811025"/>
              <a:gd name="connsiteY7" fmla="*/ 2005949 h 2359880"/>
              <a:gd name="connsiteX8" fmla="*/ 911197 w 1811025"/>
              <a:gd name="connsiteY8" fmla="*/ 2120728 h 2359880"/>
              <a:gd name="connsiteX9" fmla="*/ 814905 w 1811025"/>
              <a:gd name="connsiteY9" fmla="*/ 2084523 h 2359880"/>
              <a:gd name="connsiteX10" fmla="*/ 767915 w 1811025"/>
              <a:gd name="connsiteY10" fmla="*/ 2015963 h 2359880"/>
              <a:gd name="connsiteX11" fmla="*/ 697815 w 1811025"/>
              <a:gd name="connsiteY11" fmla="*/ 2010571 h 2359880"/>
              <a:gd name="connsiteX12" fmla="*/ 661609 w 1811025"/>
              <a:gd name="connsiteY12" fmla="*/ 2037532 h 2359880"/>
              <a:gd name="connsiteX13" fmla="*/ 595361 w 1811025"/>
              <a:gd name="connsiteY13" fmla="*/ 1982069 h 2359880"/>
              <a:gd name="connsiteX14" fmla="*/ 609996 w 1811025"/>
              <a:gd name="connsiteY14" fmla="*/ 1951256 h 2359880"/>
              <a:gd name="connsiteX15" fmla="*/ 765604 w 1811025"/>
              <a:gd name="connsiteY15" fmla="*/ 1876533 h 2359880"/>
              <a:gd name="connsiteX16" fmla="*/ 854193 w 1811025"/>
              <a:gd name="connsiteY16" fmla="*/ 1922753 h 2359880"/>
              <a:gd name="connsiteX17" fmla="*/ 885006 w 1811025"/>
              <a:gd name="connsiteY17" fmla="*/ 1922753 h 2359880"/>
              <a:gd name="connsiteX18" fmla="*/ 887317 w 1811025"/>
              <a:gd name="connsiteY18" fmla="*/ 1846490 h 2359880"/>
              <a:gd name="connsiteX19" fmla="*/ 823379 w 1811025"/>
              <a:gd name="connsiteY19" fmla="*/ 1777930 h 2359880"/>
              <a:gd name="connsiteX20" fmla="*/ 783322 w 1811025"/>
              <a:gd name="connsiteY20" fmla="*/ 1703978 h 2359880"/>
              <a:gd name="connsiteX21" fmla="*/ 820370 w 1811025"/>
              <a:gd name="connsiteY21" fmla="*/ 1647757 h 2359880"/>
              <a:gd name="connsiteX22" fmla="*/ 1042921 w 1811025"/>
              <a:gd name="connsiteY22" fmla="*/ 1532964 h 2359880"/>
              <a:gd name="connsiteX23" fmla="*/ 1144606 w 1811025"/>
              <a:gd name="connsiteY23" fmla="*/ 1643121 h 2359880"/>
              <a:gd name="connsiteX24" fmla="*/ 1054477 w 1811025"/>
              <a:gd name="connsiteY24" fmla="*/ 1742493 h 2359880"/>
              <a:gd name="connsiteX25" fmla="*/ 942008 w 1811025"/>
              <a:gd name="connsiteY25" fmla="*/ 1631566 h 2359880"/>
              <a:gd name="connsiteX26" fmla="*/ 1042921 w 1811025"/>
              <a:gd name="connsiteY26" fmla="*/ 1532964 h 2359880"/>
              <a:gd name="connsiteX27" fmla="*/ 893478 w 1811025"/>
              <a:gd name="connsiteY27" fmla="*/ 1457470 h 2359880"/>
              <a:gd name="connsiteX28" fmla="*/ 510623 w 1811025"/>
              <a:gd name="connsiteY28" fmla="*/ 1840326 h 2359880"/>
              <a:gd name="connsiteX29" fmla="*/ 894248 w 1811025"/>
              <a:gd name="connsiteY29" fmla="*/ 2223180 h 2359880"/>
              <a:gd name="connsiteX30" fmla="*/ 1277104 w 1811025"/>
              <a:gd name="connsiteY30" fmla="*/ 1840326 h 2359880"/>
              <a:gd name="connsiteX31" fmla="*/ 893478 w 1811025"/>
              <a:gd name="connsiteY31" fmla="*/ 1457470 h 2359880"/>
              <a:gd name="connsiteX32" fmla="*/ 667000 w 1811025"/>
              <a:gd name="connsiteY32" fmla="*/ 663257 h 2359880"/>
              <a:gd name="connsiteX33" fmla="*/ 1085291 w 1811025"/>
              <a:gd name="connsiteY33" fmla="*/ 664028 h 2359880"/>
              <a:gd name="connsiteX34" fmla="*/ 1112253 w 1811025"/>
              <a:gd name="connsiteY34" fmla="*/ 665568 h 2359880"/>
              <a:gd name="connsiteX35" fmla="*/ 1401898 w 1811025"/>
              <a:gd name="connsiteY35" fmla="*/ 730276 h 2359880"/>
              <a:gd name="connsiteX36" fmla="*/ 1493568 w 1811025"/>
              <a:gd name="connsiteY36" fmla="*/ 821945 h 2359880"/>
              <a:gd name="connsiteX37" fmla="*/ 1604496 w 1811025"/>
              <a:gd name="connsiteY37" fmla="*/ 1091562 h 2359880"/>
              <a:gd name="connsiteX38" fmla="*/ 1607577 w 1811025"/>
              <a:gd name="connsiteY38" fmla="*/ 1110050 h 2359880"/>
              <a:gd name="connsiteX39" fmla="*/ 1726208 w 1811025"/>
              <a:gd name="connsiteY39" fmla="*/ 1542207 h 2359880"/>
              <a:gd name="connsiteX40" fmla="*/ 1731600 w 1811025"/>
              <a:gd name="connsiteY40" fmla="*/ 1559924 h 2359880"/>
              <a:gd name="connsiteX41" fmla="*/ 1731600 w 1811025"/>
              <a:gd name="connsiteY41" fmla="*/ 1560695 h 2359880"/>
              <a:gd name="connsiteX42" fmla="*/ 1808634 w 1811025"/>
              <a:gd name="connsiteY42" fmla="*/ 1815675 h 2359880"/>
              <a:gd name="connsiteX43" fmla="*/ 1726979 w 1811025"/>
              <a:gd name="connsiteY43" fmla="*/ 1953564 h 2359880"/>
              <a:gd name="connsiteX44" fmla="*/ 1563668 w 1811025"/>
              <a:gd name="connsiteY44" fmla="*/ 1878842 h 2359880"/>
              <a:gd name="connsiteX45" fmla="*/ 1515137 w 1811025"/>
              <a:gd name="connsiteY45" fmla="*/ 1714761 h 2359880"/>
              <a:gd name="connsiteX46" fmla="*/ 1386492 w 1811025"/>
              <a:gd name="connsiteY46" fmla="*/ 1231762 h 2359880"/>
              <a:gd name="connsiteX47" fmla="*/ 1364922 w 1811025"/>
              <a:gd name="connsiteY47" fmla="*/ 1157040 h 2359880"/>
              <a:gd name="connsiteX48" fmla="*/ 1333338 w 1811025"/>
              <a:gd name="connsiteY48" fmla="*/ 1107739 h 2359880"/>
              <a:gd name="connsiteX49" fmla="*/ 1287119 w 1811025"/>
              <a:gd name="connsiteY49" fmla="*/ 1079237 h 2359880"/>
              <a:gd name="connsiteX50" fmla="*/ 1239358 w 1811025"/>
              <a:gd name="connsiteY50" fmla="*/ 1124687 h 2359880"/>
              <a:gd name="connsiteX51" fmla="*/ 1241669 w 1811025"/>
              <a:gd name="connsiteY51" fmla="*/ 1150878 h 2359880"/>
              <a:gd name="connsiteX52" fmla="*/ 1243979 w 1811025"/>
              <a:gd name="connsiteY52" fmla="*/ 1158581 h 2359880"/>
              <a:gd name="connsiteX53" fmla="*/ 1349515 w 1811025"/>
              <a:gd name="connsiteY53" fmla="*/ 1537584 h 2359880"/>
              <a:gd name="connsiteX54" fmla="*/ 1446577 w 1811025"/>
              <a:gd name="connsiteY54" fmla="*/ 1864976 h 2359880"/>
              <a:gd name="connsiteX55" fmla="*/ 1483553 w 1811025"/>
              <a:gd name="connsiteY55" fmla="*/ 1999014 h 2359880"/>
              <a:gd name="connsiteX56" fmla="*/ 1575993 w 1811025"/>
              <a:gd name="connsiteY56" fmla="*/ 2320243 h 2359880"/>
              <a:gd name="connsiteX57" fmla="*/ 1555965 w 1811025"/>
              <a:gd name="connsiteY57" fmla="*/ 2350286 h 2359880"/>
              <a:gd name="connsiteX58" fmla="*/ 1404209 w 1811025"/>
              <a:gd name="connsiteY58" fmla="*/ 2358759 h 2359880"/>
              <a:gd name="connsiteX59" fmla="*/ 1300214 w 1811025"/>
              <a:gd name="connsiteY59" fmla="*/ 2354137 h 2359880"/>
              <a:gd name="connsiteX60" fmla="*/ 1280186 w 1811025"/>
              <a:gd name="connsiteY60" fmla="*/ 2354907 h 2359880"/>
              <a:gd name="connsiteX61" fmla="*/ 1267090 w 1811025"/>
              <a:gd name="connsiteY61" fmla="*/ 2357989 h 2359880"/>
              <a:gd name="connsiteX62" fmla="*/ 1256305 w 1811025"/>
              <a:gd name="connsiteY62" fmla="*/ 2359529 h 2359880"/>
              <a:gd name="connsiteX63" fmla="*/ 828770 w 1811025"/>
              <a:gd name="connsiteY63" fmla="*/ 2359529 h 2359880"/>
              <a:gd name="connsiteX64" fmla="*/ 432049 w 1811025"/>
              <a:gd name="connsiteY64" fmla="*/ 2358759 h 2359880"/>
              <a:gd name="connsiteX65" fmla="*/ 408169 w 1811025"/>
              <a:gd name="connsiteY65" fmla="*/ 2354907 h 2359880"/>
              <a:gd name="connsiteX66" fmla="*/ 247939 w 1811025"/>
              <a:gd name="connsiteY66" fmla="*/ 2353367 h 2359880"/>
              <a:gd name="connsiteX67" fmla="*/ 230221 w 1811025"/>
              <a:gd name="connsiteY67" fmla="*/ 2323324 h 2359880"/>
              <a:gd name="connsiteX68" fmla="*/ 285686 w 1811025"/>
              <a:gd name="connsiteY68" fmla="*/ 2136903 h 2359880"/>
              <a:gd name="connsiteX69" fmla="*/ 331135 w 1811025"/>
              <a:gd name="connsiteY69" fmla="*/ 1984377 h 2359880"/>
              <a:gd name="connsiteX70" fmla="*/ 332676 w 1811025"/>
              <a:gd name="connsiteY70" fmla="*/ 1978215 h 2359880"/>
              <a:gd name="connsiteX71" fmla="*/ 401236 w 1811025"/>
              <a:gd name="connsiteY71" fmla="*/ 1722464 h 2359880"/>
              <a:gd name="connsiteX72" fmla="*/ 520637 w 1811025"/>
              <a:gd name="connsiteY72" fmla="*/ 1308026 h 2359880"/>
              <a:gd name="connsiteX73" fmla="*/ 529881 w 1811025"/>
              <a:gd name="connsiteY73" fmla="*/ 1280294 h 2359880"/>
              <a:gd name="connsiteX74" fmla="*/ 563776 w 1811025"/>
              <a:gd name="connsiteY74" fmla="*/ 1157040 h 2359880"/>
              <a:gd name="connsiteX75" fmla="*/ 555302 w 1811025"/>
              <a:gd name="connsiteY75" fmla="*/ 1098495 h 2359880"/>
              <a:gd name="connsiteX76" fmla="*/ 494445 w 1811025"/>
              <a:gd name="connsiteY76" fmla="*/ 1110821 h 2359880"/>
              <a:gd name="connsiteX77" fmla="*/ 447455 w 1811025"/>
              <a:gd name="connsiteY77" fmla="*/ 1186313 h 2359880"/>
              <a:gd name="connsiteX78" fmla="*/ 354245 w 1811025"/>
              <a:gd name="connsiteY78" fmla="*/ 1495986 h 2359880"/>
              <a:gd name="connsiteX79" fmla="*/ 284915 w 1811025"/>
              <a:gd name="connsiteY79" fmla="*/ 1757129 h 2359880"/>
              <a:gd name="connsiteX80" fmla="*/ 264116 w 1811025"/>
              <a:gd name="connsiteY80" fmla="*/ 1842636 h 2359880"/>
              <a:gd name="connsiteX81" fmla="*/ 63059 w 1811025"/>
              <a:gd name="connsiteY81" fmla="*/ 1948942 h 2359880"/>
              <a:gd name="connsiteX82" fmla="*/ 1432 w 1811025"/>
              <a:gd name="connsiteY82" fmla="*/ 1858813 h 2359880"/>
              <a:gd name="connsiteX83" fmla="*/ 28394 w 1811025"/>
              <a:gd name="connsiteY83" fmla="*/ 1727087 h 2359880"/>
              <a:gd name="connsiteX84" fmla="*/ 167824 w 1811025"/>
              <a:gd name="connsiteY84" fmla="*/ 1238695 h 2359880"/>
              <a:gd name="connsiteX85" fmla="*/ 177069 w 1811025"/>
              <a:gd name="connsiteY85" fmla="*/ 1201720 h 2359880"/>
              <a:gd name="connsiteX86" fmla="*/ 290307 w 1811025"/>
              <a:gd name="connsiteY86" fmla="*/ 873558 h 2359880"/>
              <a:gd name="connsiteX87" fmla="*/ 549910 w 1811025"/>
              <a:gd name="connsiteY87" fmla="*/ 675582 h 2359880"/>
              <a:gd name="connsiteX88" fmla="*/ 667000 w 1811025"/>
              <a:gd name="connsiteY88" fmla="*/ 663257 h 2359880"/>
              <a:gd name="connsiteX89" fmla="*/ 906576 w 1811025"/>
              <a:gd name="connsiteY89" fmla="*/ 0 h 2359880"/>
              <a:gd name="connsiteX90" fmla="*/ 1202383 w 1811025"/>
              <a:gd name="connsiteY90" fmla="*/ 295807 h 2359880"/>
              <a:gd name="connsiteX91" fmla="*/ 906576 w 1811025"/>
              <a:gd name="connsiteY91" fmla="*/ 591615 h 2359880"/>
              <a:gd name="connsiteX92" fmla="*/ 610768 w 1811025"/>
              <a:gd name="connsiteY92" fmla="*/ 295807 h 2359880"/>
              <a:gd name="connsiteX93" fmla="*/ 906576 w 1811025"/>
              <a:gd name="connsiteY93" fmla="*/ 0 h 2359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1811025" h="2359880">
                <a:moveTo>
                  <a:pt x="820370" y="1647757"/>
                </a:moveTo>
                <a:cubicBezTo>
                  <a:pt x="828820" y="1646781"/>
                  <a:pt x="838208" y="1647937"/>
                  <a:pt x="848030" y="1651596"/>
                </a:cubicBezTo>
                <a:cubicBezTo>
                  <a:pt x="872680" y="1660840"/>
                  <a:pt x="890398" y="1679328"/>
                  <a:pt x="896560" y="1704749"/>
                </a:cubicBezTo>
                <a:cubicBezTo>
                  <a:pt x="901953" y="1727088"/>
                  <a:pt x="915819" y="1737873"/>
                  <a:pt x="934307" y="1746347"/>
                </a:cubicBezTo>
                <a:cubicBezTo>
                  <a:pt x="958187" y="1757132"/>
                  <a:pt x="983609" y="1764065"/>
                  <a:pt x="1008259" y="1770998"/>
                </a:cubicBezTo>
                <a:cubicBezTo>
                  <a:pt x="1031369" y="1777930"/>
                  <a:pt x="1055250" y="1784093"/>
                  <a:pt x="1075278" y="1797959"/>
                </a:cubicBezTo>
                <a:cubicBezTo>
                  <a:pt x="1103010" y="1817217"/>
                  <a:pt x="1115335" y="1856504"/>
                  <a:pt x="1099929" y="1884236"/>
                </a:cubicBezTo>
                <a:cubicBezTo>
                  <a:pt x="1078360" y="1922753"/>
                  <a:pt x="1063723" y="1964351"/>
                  <a:pt x="1050627" y="2005949"/>
                </a:cubicBezTo>
                <a:cubicBezTo>
                  <a:pt x="1028288" y="2074508"/>
                  <a:pt x="975905" y="2106862"/>
                  <a:pt x="911197" y="2120728"/>
                </a:cubicBezTo>
                <a:cubicBezTo>
                  <a:pt x="874221" y="2128432"/>
                  <a:pt x="841097" y="2112254"/>
                  <a:pt x="814905" y="2084523"/>
                </a:cubicBezTo>
                <a:cubicBezTo>
                  <a:pt x="795647" y="2063724"/>
                  <a:pt x="784092" y="2038303"/>
                  <a:pt x="767915" y="2015963"/>
                </a:cubicBezTo>
                <a:cubicBezTo>
                  <a:pt x="744035" y="1984380"/>
                  <a:pt x="725546" y="1982839"/>
                  <a:pt x="697815" y="2010571"/>
                </a:cubicBezTo>
                <a:cubicBezTo>
                  <a:pt x="687030" y="2021355"/>
                  <a:pt x="676245" y="2032140"/>
                  <a:pt x="661609" y="2037532"/>
                </a:cubicBezTo>
                <a:cubicBezTo>
                  <a:pt x="619241" y="2052939"/>
                  <a:pt x="587657" y="2026748"/>
                  <a:pt x="595361" y="1982069"/>
                </a:cubicBezTo>
                <a:cubicBezTo>
                  <a:pt x="597671" y="1970514"/>
                  <a:pt x="600752" y="1957418"/>
                  <a:pt x="609996" y="1951256"/>
                </a:cubicBezTo>
                <a:cubicBezTo>
                  <a:pt x="656987" y="1919672"/>
                  <a:pt x="698585" y="1875763"/>
                  <a:pt x="765604" y="1876533"/>
                </a:cubicBezTo>
                <a:cubicBezTo>
                  <a:pt x="801039" y="1875763"/>
                  <a:pt x="831852" y="1891940"/>
                  <a:pt x="854193" y="1922753"/>
                </a:cubicBezTo>
                <a:cubicBezTo>
                  <a:pt x="865747" y="1938930"/>
                  <a:pt x="874221" y="1935078"/>
                  <a:pt x="885006" y="1922753"/>
                </a:cubicBezTo>
                <a:cubicBezTo>
                  <a:pt x="904264" y="1899643"/>
                  <a:pt x="905805" y="1873451"/>
                  <a:pt x="887317" y="1846490"/>
                </a:cubicBezTo>
                <a:cubicBezTo>
                  <a:pt x="869599" y="1820299"/>
                  <a:pt x="845718" y="1800270"/>
                  <a:pt x="823379" y="1777930"/>
                </a:cubicBezTo>
                <a:cubicBezTo>
                  <a:pt x="802580" y="1757132"/>
                  <a:pt x="787944" y="1733252"/>
                  <a:pt x="783322" y="1703978"/>
                </a:cubicBezTo>
                <a:cubicBezTo>
                  <a:pt x="778122" y="1672780"/>
                  <a:pt x="795021" y="1650681"/>
                  <a:pt x="820370" y="1647757"/>
                </a:cubicBezTo>
                <a:close/>
                <a:moveTo>
                  <a:pt x="1042921" y="1532964"/>
                </a:moveTo>
                <a:cubicBezTo>
                  <a:pt x="1102238" y="1532964"/>
                  <a:pt x="1145376" y="1579183"/>
                  <a:pt x="1144606" y="1643121"/>
                </a:cubicBezTo>
                <a:cubicBezTo>
                  <a:pt x="1144606" y="1701666"/>
                  <a:pt x="1106860" y="1742493"/>
                  <a:pt x="1054477" y="1742493"/>
                </a:cubicBezTo>
                <a:cubicBezTo>
                  <a:pt x="989769" y="1742493"/>
                  <a:pt x="942779" y="1695503"/>
                  <a:pt x="942008" y="1631566"/>
                </a:cubicBezTo>
                <a:cubicBezTo>
                  <a:pt x="942008" y="1569169"/>
                  <a:pt x="978213" y="1533734"/>
                  <a:pt x="1042921" y="1532964"/>
                </a:cubicBezTo>
                <a:close/>
                <a:moveTo>
                  <a:pt x="893478" y="1457470"/>
                </a:moveTo>
                <a:cubicBezTo>
                  <a:pt x="682407" y="1457470"/>
                  <a:pt x="510623" y="1628484"/>
                  <a:pt x="510623" y="1840326"/>
                </a:cubicBezTo>
                <a:cubicBezTo>
                  <a:pt x="510623" y="2052166"/>
                  <a:pt x="683177" y="2223180"/>
                  <a:pt x="894248" y="2223180"/>
                </a:cubicBezTo>
                <a:cubicBezTo>
                  <a:pt x="1105320" y="2223180"/>
                  <a:pt x="1277104" y="2052166"/>
                  <a:pt x="1277104" y="1840326"/>
                </a:cubicBezTo>
                <a:cubicBezTo>
                  <a:pt x="1277104" y="1628484"/>
                  <a:pt x="1104549" y="1457470"/>
                  <a:pt x="893478" y="1457470"/>
                </a:cubicBezTo>
                <a:close/>
                <a:moveTo>
                  <a:pt x="667000" y="663257"/>
                </a:moveTo>
                <a:cubicBezTo>
                  <a:pt x="806431" y="663257"/>
                  <a:pt x="945861" y="664028"/>
                  <a:pt x="1085291" y="664028"/>
                </a:cubicBezTo>
                <a:cubicBezTo>
                  <a:pt x="1094535" y="664028"/>
                  <a:pt x="1103009" y="664798"/>
                  <a:pt x="1112253" y="665568"/>
                </a:cubicBezTo>
                <a:cubicBezTo>
                  <a:pt x="1213936" y="665568"/>
                  <a:pt x="1312539" y="674812"/>
                  <a:pt x="1401898" y="730276"/>
                </a:cubicBezTo>
                <a:cubicBezTo>
                  <a:pt x="1441184" y="752616"/>
                  <a:pt x="1472768" y="782659"/>
                  <a:pt x="1493568" y="821945"/>
                </a:cubicBezTo>
                <a:cubicBezTo>
                  <a:pt x="1539018" y="908223"/>
                  <a:pt x="1579845" y="996811"/>
                  <a:pt x="1604496" y="1091562"/>
                </a:cubicBezTo>
                <a:cubicBezTo>
                  <a:pt x="1606036" y="1097725"/>
                  <a:pt x="1606807" y="1103888"/>
                  <a:pt x="1607577" y="1110050"/>
                </a:cubicBezTo>
                <a:cubicBezTo>
                  <a:pt x="1646093" y="1254103"/>
                  <a:pt x="1695395" y="1395843"/>
                  <a:pt x="1726208" y="1542207"/>
                </a:cubicBezTo>
                <a:cubicBezTo>
                  <a:pt x="1727748" y="1548369"/>
                  <a:pt x="1730060" y="1553762"/>
                  <a:pt x="1731600" y="1559924"/>
                </a:cubicBezTo>
                <a:cubicBezTo>
                  <a:pt x="1731600" y="1559924"/>
                  <a:pt x="1731600" y="1560695"/>
                  <a:pt x="1731600" y="1560695"/>
                </a:cubicBezTo>
                <a:cubicBezTo>
                  <a:pt x="1763955" y="1643890"/>
                  <a:pt x="1795538" y="1727087"/>
                  <a:pt x="1808634" y="1815675"/>
                </a:cubicBezTo>
                <a:cubicBezTo>
                  <a:pt x="1819418" y="1889626"/>
                  <a:pt x="1793998" y="1936617"/>
                  <a:pt x="1726979" y="1953564"/>
                </a:cubicBezTo>
                <a:cubicBezTo>
                  <a:pt x="1654567" y="1973592"/>
                  <a:pt x="1589089" y="1944320"/>
                  <a:pt x="1563668" y="1878842"/>
                </a:cubicBezTo>
                <a:cubicBezTo>
                  <a:pt x="1542869" y="1825689"/>
                  <a:pt x="1527462" y="1770225"/>
                  <a:pt x="1515137" y="1714761"/>
                </a:cubicBezTo>
                <a:cubicBezTo>
                  <a:pt x="1472768" y="1553762"/>
                  <a:pt x="1421926" y="1395073"/>
                  <a:pt x="1386492" y="1231762"/>
                </a:cubicBezTo>
                <a:cubicBezTo>
                  <a:pt x="1381099" y="1205571"/>
                  <a:pt x="1371855" y="1181691"/>
                  <a:pt x="1364922" y="1157040"/>
                </a:cubicBezTo>
                <a:cubicBezTo>
                  <a:pt x="1354137" y="1140093"/>
                  <a:pt x="1346434" y="1122375"/>
                  <a:pt x="1333338" y="1107739"/>
                </a:cubicBezTo>
                <a:cubicBezTo>
                  <a:pt x="1321013" y="1093873"/>
                  <a:pt x="1306377" y="1082318"/>
                  <a:pt x="1287119" y="1079237"/>
                </a:cubicBezTo>
                <a:cubicBezTo>
                  <a:pt x="1250912" y="1073074"/>
                  <a:pt x="1234736" y="1088481"/>
                  <a:pt x="1239358" y="1124687"/>
                </a:cubicBezTo>
                <a:cubicBezTo>
                  <a:pt x="1240128" y="1133160"/>
                  <a:pt x="1240898" y="1142404"/>
                  <a:pt x="1241669" y="1150878"/>
                </a:cubicBezTo>
                <a:cubicBezTo>
                  <a:pt x="1243210" y="1153959"/>
                  <a:pt x="1243979" y="1156270"/>
                  <a:pt x="1243979" y="1158581"/>
                </a:cubicBezTo>
                <a:cubicBezTo>
                  <a:pt x="1280956" y="1284916"/>
                  <a:pt x="1320243" y="1409709"/>
                  <a:pt x="1349515" y="1537584"/>
                </a:cubicBezTo>
                <a:cubicBezTo>
                  <a:pt x="1385721" y="1646201"/>
                  <a:pt x="1425778" y="1752507"/>
                  <a:pt x="1446577" y="1864976"/>
                </a:cubicBezTo>
                <a:cubicBezTo>
                  <a:pt x="1458902" y="1909655"/>
                  <a:pt x="1471228" y="1954334"/>
                  <a:pt x="1483553" y="1999014"/>
                </a:cubicBezTo>
                <a:cubicBezTo>
                  <a:pt x="1514367" y="2106090"/>
                  <a:pt x="1544409" y="2213166"/>
                  <a:pt x="1575993" y="2320243"/>
                </a:cubicBezTo>
                <a:cubicBezTo>
                  <a:pt x="1582156" y="2340271"/>
                  <a:pt x="1571371" y="2346434"/>
                  <a:pt x="1555965" y="2350286"/>
                </a:cubicBezTo>
                <a:cubicBezTo>
                  <a:pt x="1505893" y="2363381"/>
                  <a:pt x="1455051" y="2359529"/>
                  <a:pt x="1404209" y="2358759"/>
                </a:cubicBezTo>
                <a:cubicBezTo>
                  <a:pt x="1369544" y="2357989"/>
                  <a:pt x="1334879" y="2355677"/>
                  <a:pt x="1300214" y="2354137"/>
                </a:cubicBezTo>
                <a:cubicBezTo>
                  <a:pt x="1293281" y="2354137"/>
                  <a:pt x="1287119" y="2354907"/>
                  <a:pt x="1280186" y="2354907"/>
                </a:cubicBezTo>
                <a:cubicBezTo>
                  <a:pt x="1275563" y="2357219"/>
                  <a:pt x="1271712" y="2357989"/>
                  <a:pt x="1267090" y="2357989"/>
                </a:cubicBezTo>
                <a:cubicBezTo>
                  <a:pt x="1263238" y="2358759"/>
                  <a:pt x="1260157" y="2359529"/>
                  <a:pt x="1256305" y="2359529"/>
                </a:cubicBezTo>
                <a:cubicBezTo>
                  <a:pt x="1113794" y="2359529"/>
                  <a:pt x="971281" y="2359529"/>
                  <a:pt x="828770" y="2359529"/>
                </a:cubicBezTo>
                <a:cubicBezTo>
                  <a:pt x="696273" y="2358759"/>
                  <a:pt x="564546" y="2358759"/>
                  <a:pt x="432049" y="2358759"/>
                </a:cubicBezTo>
                <a:cubicBezTo>
                  <a:pt x="424345" y="2358759"/>
                  <a:pt x="415871" y="2356448"/>
                  <a:pt x="408169" y="2354907"/>
                </a:cubicBezTo>
                <a:cubicBezTo>
                  <a:pt x="355015" y="2354907"/>
                  <a:pt x="301092" y="2354907"/>
                  <a:pt x="247939" y="2353367"/>
                </a:cubicBezTo>
                <a:cubicBezTo>
                  <a:pt x="220207" y="2353367"/>
                  <a:pt x="217126" y="2347974"/>
                  <a:pt x="230221" y="2323324"/>
                </a:cubicBezTo>
                <a:cubicBezTo>
                  <a:pt x="260264" y="2264779"/>
                  <a:pt x="271049" y="2200071"/>
                  <a:pt x="285686" y="2136903"/>
                </a:cubicBezTo>
                <a:cubicBezTo>
                  <a:pt x="297240" y="2085291"/>
                  <a:pt x="315729" y="2035219"/>
                  <a:pt x="331135" y="1984377"/>
                </a:cubicBezTo>
                <a:cubicBezTo>
                  <a:pt x="331135" y="1982067"/>
                  <a:pt x="331905" y="1980525"/>
                  <a:pt x="332676" y="1978215"/>
                </a:cubicBezTo>
                <a:cubicBezTo>
                  <a:pt x="351163" y="1891937"/>
                  <a:pt x="372733" y="1806431"/>
                  <a:pt x="401236" y="1722464"/>
                </a:cubicBezTo>
                <a:cubicBezTo>
                  <a:pt x="446685" y="1586115"/>
                  <a:pt x="482120" y="1446685"/>
                  <a:pt x="520637" y="1308026"/>
                </a:cubicBezTo>
                <a:cubicBezTo>
                  <a:pt x="522948" y="1298782"/>
                  <a:pt x="526800" y="1289537"/>
                  <a:pt x="529881" y="1280294"/>
                </a:cubicBezTo>
                <a:cubicBezTo>
                  <a:pt x="541436" y="1239466"/>
                  <a:pt x="552991" y="1198638"/>
                  <a:pt x="563776" y="1157040"/>
                </a:cubicBezTo>
                <a:cubicBezTo>
                  <a:pt x="569938" y="1136241"/>
                  <a:pt x="577642" y="1113131"/>
                  <a:pt x="555302" y="1098495"/>
                </a:cubicBezTo>
                <a:cubicBezTo>
                  <a:pt x="533733" y="1084629"/>
                  <a:pt x="512934" y="1096955"/>
                  <a:pt x="494445" y="1110821"/>
                </a:cubicBezTo>
                <a:cubicBezTo>
                  <a:pt x="469795" y="1130079"/>
                  <a:pt x="456699" y="1156270"/>
                  <a:pt x="447455" y="1186313"/>
                </a:cubicBezTo>
                <a:cubicBezTo>
                  <a:pt x="416642" y="1289537"/>
                  <a:pt x="385058" y="1392762"/>
                  <a:pt x="354245" y="1495986"/>
                </a:cubicBezTo>
                <a:cubicBezTo>
                  <a:pt x="334986" y="1583805"/>
                  <a:pt x="308025" y="1670081"/>
                  <a:pt x="284915" y="1757129"/>
                </a:cubicBezTo>
                <a:cubicBezTo>
                  <a:pt x="277212" y="1785632"/>
                  <a:pt x="269508" y="1813363"/>
                  <a:pt x="264116" y="1842636"/>
                </a:cubicBezTo>
                <a:cubicBezTo>
                  <a:pt x="245628" y="1937387"/>
                  <a:pt x="151647" y="1986689"/>
                  <a:pt x="63059" y="1948942"/>
                </a:cubicBezTo>
                <a:cubicBezTo>
                  <a:pt x="23773" y="1931995"/>
                  <a:pt x="6055" y="1899641"/>
                  <a:pt x="1432" y="1858813"/>
                </a:cubicBezTo>
                <a:cubicBezTo>
                  <a:pt x="-3960" y="1811823"/>
                  <a:pt x="6055" y="1767914"/>
                  <a:pt x="28394" y="1727087"/>
                </a:cubicBezTo>
                <a:cubicBezTo>
                  <a:pt x="83088" y="1566857"/>
                  <a:pt x="115442" y="1399695"/>
                  <a:pt x="167824" y="1238695"/>
                </a:cubicBezTo>
                <a:cubicBezTo>
                  <a:pt x="168595" y="1224059"/>
                  <a:pt x="172447" y="1212504"/>
                  <a:pt x="177069" y="1201720"/>
                </a:cubicBezTo>
                <a:cubicBezTo>
                  <a:pt x="206341" y="1090022"/>
                  <a:pt x="241777" y="979864"/>
                  <a:pt x="290307" y="873558"/>
                </a:cubicBezTo>
                <a:cubicBezTo>
                  <a:pt x="341920" y="759549"/>
                  <a:pt x="432049" y="700233"/>
                  <a:pt x="549910" y="675582"/>
                </a:cubicBezTo>
                <a:cubicBezTo>
                  <a:pt x="588426" y="667109"/>
                  <a:pt x="627713" y="663257"/>
                  <a:pt x="667000" y="663257"/>
                </a:cubicBezTo>
                <a:close/>
                <a:moveTo>
                  <a:pt x="906576" y="0"/>
                </a:moveTo>
                <a:cubicBezTo>
                  <a:pt x="1069946" y="0"/>
                  <a:pt x="1202383" y="132438"/>
                  <a:pt x="1202383" y="295807"/>
                </a:cubicBezTo>
                <a:cubicBezTo>
                  <a:pt x="1202383" y="459178"/>
                  <a:pt x="1069946" y="591615"/>
                  <a:pt x="906576" y="591615"/>
                </a:cubicBezTo>
                <a:cubicBezTo>
                  <a:pt x="743206" y="591615"/>
                  <a:pt x="610768" y="459178"/>
                  <a:pt x="610768" y="295807"/>
                </a:cubicBezTo>
                <a:cubicBezTo>
                  <a:pt x="610768" y="132438"/>
                  <a:pt x="743206" y="0"/>
                  <a:pt x="906576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807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873F30-30B0-4D1E-A493-3DBCB9A81268}"/>
              </a:ext>
            </a:extLst>
          </p:cNvPr>
          <p:cNvSpPr txBox="1"/>
          <p:nvPr/>
        </p:nvSpPr>
        <p:spPr>
          <a:xfrm>
            <a:off x="6192744" y="5815088"/>
            <a:ext cx="22557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Mid Year Population Estimates 2020</a:t>
            </a:r>
            <a:endParaRPr lang="en-ZA" sz="11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83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2879" y="2129062"/>
          <a:ext cx="8000672" cy="3601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F682670-D0FE-4DC5-A03A-96ACEA470FE1}"/>
              </a:ext>
            </a:extLst>
          </p:cNvPr>
          <p:cNvSpPr/>
          <p:nvPr/>
        </p:nvSpPr>
        <p:spPr>
          <a:xfrm>
            <a:off x="418372" y="1586232"/>
            <a:ext cx="637593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1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Underlying causes of death among females: Mortality and causes of death in South Africa</a:t>
            </a:r>
            <a:endParaRPr kumimoji="0" lang="en-ZA" sz="11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36">
            <a:extLst>
              <a:ext uri="{FF2B5EF4-FFF2-40B4-BE49-F238E27FC236}">
                <a16:creationId xmlns:a16="http://schemas.microsoft.com/office/drawing/2014/main" id="{EE601861-7801-455A-988D-238CF7DB391A}"/>
              </a:ext>
            </a:extLst>
          </p:cNvPr>
          <p:cNvSpPr txBox="1"/>
          <p:nvPr/>
        </p:nvSpPr>
        <p:spPr>
          <a:xfrm>
            <a:off x="418372" y="474016"/>
            <a:ext cx="8520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According to the </a:t>
            </a:r>
            <a:r>
              <a:rPr lang="en-GB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Centers</a:t>
            </a:r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Disease Control and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Prevention (CDC) </a:t>
            </a:r>
            <a:r>
              <a:rPr lang="en-GB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top five causes of death, except for tuberculosis</a:t>
            </a:r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are the comorbidities that result in Covid-19 fatalities.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D7C941-AABE-4794-9C67-E7C7C64683D2}"/>
              </a:ext>
            </a:extLst>
          </p:cNvPr>
          <p:cNvSpPr txBox="1"/>
          <p:nvPr/>
        </p:nvSpPr>
        <p:spPr>
          <a:xfrm>
            <a:off x="179512" y="5818475"/>
            <a:ext cx="22733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Mortality and Causes of Death, 2017</a:t>
            </a:r>
            <a:endParaRPr lang="en-ZA" sz="11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57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2139466"/>
              </p:ext>
            </p:extLst>
          </p:nvPr>
        </p:nvGraphicFramePr>
        <p:xfrm>
          <a:off x="418372" y="2041260"/>
          <a:ext cx="8258084" cy="3764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BC7CAD7A-D351-41F8-B418-2D13D94E4E64}"/>
              </a:ext>
            </a:extLst>
          </p:cNvPr>
          <p:cNvSpPr/>
          <p:nvPr/>
        </p:nvSpPr>
        <p:spPr>
          <a:xfrm>
            <a:off x="412458" y="1546541"/>
            <a:ext cx="637593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1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Non-communicable diseases (NCDs) among women 15–49</a:t>
            </a:r>
            <a:endParaRPr kumimoji="0" lang="en-ZA" sz="11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36E72BBF-6392-4F0D-AED5-FCF98C76CB05}"/>
              </a:ext>
            </a:extLst>
          </p:cNvPr>
          <p:cNvSpPr txBox="1"/>
          <p:nvPr/>
        </p:nvSpPr>
        <p:spPr>
          <a:xfrm>
            <a:off x="418372" y="474016"/>
            <a:ext cx="8520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age groups were affected by NCDs, </a:t>
            </a:r>
            <a:r>
              <a:rPr lang="en-GB" sz="16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 women aged 40–44 and 45–49 years </a:t>
            </a:r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 the highest proportion of non-communicable diseases (NCDs) over a three year period.</a:t>
            </a:r>
          </a:p>
        </p:txBody>
      </p:sp>
      <p:sp>
        <p:nvSpPr>
          <p:cNvPr id="7" name="Right Bracket 6">
            <a:extLst>
              <a:ext uri="{FF2B5EF4-FFF2-40B4-BE49-F238E27FC236}">
                <a16:creationId xmlns:a16="http://schemas.microsoft.com/office/drawing/2014/main" id="{7D26F83D-E41E-4F90-9DB9-2CB35EA6D233}"/>
              </a:ext>
            </a:extLst>
          </p:cNvPr>
          <p:cNvSpPr/>
          <p:nvPr/>
        </p:nvSpPr>
        <p:spPr>
          <a:xfrm rot="16200000">
            <a:off x="7304592" y="1379978"/>
            <a:ext cx="261611" cy="1584177"/>
          </a:xfrm>
          <a:prstGeom prst="rightBracket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B7ED5377-6735-4900-AC16-B1B5A9D27327}"/>
              </a:ext>
            </a:extLst>
          </p:cNvPr>
          <p:cNvCxnSpPr>
            <a:endCxn id="7" idx="2"/>
          </p:cNvCxnSpPr>
          <p:nvPr/>
        </p:nvCxnSpPr>
        <p:spPr>
          <a:xfrm rot="5400000">
            <a:off x="7409188" y="718907"/>
            <a:ext cx="1348565" cy="1296143"/>
          </a:xfrm>
          <a:prstGeom prst="bentConnector3">
            <a:avLst>
              <a:gd name="adj1" fmla="val 52257"/>
            </a:avLst>
          </a:prstGeom>
          <a:ln>
            <a:solidFill>
              <a:srgbClr val="C00000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DA391AB6-5705-43CD-9205-B3FA7561CB97}"/>
              </a:ext>
            </a:extLst>
          </p:cNvPr>
          <p:cNvSpPr/>
          <p:nvPr/>
        </p:nvSpPr>
        <p:spPr>
          <a:xfrm>
            <a:off x="78997" y="5734417"/>
            <a:ext cx="89860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Source: Mortality and causes of death in South Africa: Findings from death notification, 2017. The unknown age and ill-defined diseases have been redistributed proportionately to causes of death.</a:t>
            </a:r>
            <a:endParaRPr lang="en-ZA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98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5D1C66A-F845-4BD1-B232-2C4326E2FDEE}"/>
              </a:ext>
            </a:extLst>
          </p:cNvPr>
          <p:cNvSpPr/>
          <p:nvPr/>
        </p:nvSpPr>
        <p:spPr>
          <a:xfrm>
            <a:off x="418372" y="1465018"/>
            <a:ext cx="637593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1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infection rates for (15–49 years) per 100 000 population by sex</a:t>
            </a:r>
            <a:endParaRPr kumimoji="0" lang="en-ZA" sz="11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36">
            <a:extLst>
              <a:ext uri="{FF2B5EF4-FFF2-40B4-BE49-F238E27FC236}">
                <a16:creationId xmlns:a16="http://schemas.microsoft.com/office/drawing/2014/main" id="{5AEB4A02-5C1C-43A2-B3CA-5BDE4C6D9A9F}"/>
              </a:ext>
            </a:extLst>
          </p:cNvPr>
          <p:cNvSpPr txBox="1"/>
          <p:nvPr/>
        </p:nvSpPr>
        <p:spPr>
          <a:xfrm>
            <a:off x="418372" y="474016"/>
            <a:ext cx="8520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Infection rate was highest among the </a:t>
            </a:r>
            <a:r>
              <a:rPr lang="en-GB" sz="16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female population aged 45-49 (2014) </a:t>
            </a:r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100 000 population.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D6088A-2267-41E6-AC57-A5A1C79FF9F5}"/>
              </a:ext>
            </a:extLst>
          </p:cNvPr>
          <p:cNvSpPr/>
          <p:nvPr/>
        </p:nvSpPr>
        <p:spPr>
          <a:xfrm>
            <a:off x="168470" y="5742851"/>
            <a:ext cx="89289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Source: Patterns of COVID-19 infections, deaths and admission by age and sex according to NICD 2020 </a:t>
            </a:r>
            <a:endParaRPr lang="en-ZA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0416778"/>
              </p:ext>
            </p:extLst>
          </p:nvPr>
        </p:nvGraphicFramePr>
        <p:xfrm>
          <a:off x="683568" y="1988839"/>
          <a:ext cx="7992888" cy="3754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70E86568-88C1-4B1C-8197-8E8EDE560CD4}"/>
              </a:ext>
            </a:extLst>
          </p:cNvPr>
          <p:cNvCxnSpPr>
            <a:cxnSpLocks/>
          </p:cNvCxnSpPr>
          <p:nvPr/>
        </p:nvCxnSpPr>
        <p:spPr>
          <a:xfrm rot="16200000" flipH="1">
            <a:off x="5724083" y="908674"/>
            <a:ext cx="1368243" cy="1368155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18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97CCF91-5118-4144-94F3-33C491FD7118}"/>
              </a:ext>
            </a:extLst>
          </p:cNvPr>
          <p:cNvSpPr/>
          <p:nvPr/>
        </p:nvSpPr>
        <p:spPr>
          <a:xfrm>
            <a:off x="5868144" y="0"/>
            <a:ext cx="3275856" cy="6093296"/>
          </a:xfrm>
          <a:prstGeom prst="rect">
            <a:avLst/>
          </a:prstGeom>
          <a:solidFill>
            <a:srgbClr val="0C7E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026" name="Picture 2" descr="Pregnancy Icons - Download Free Vector Icons | Noun Project">
            <a:extLst>
              <a:ext uri="{FF2B5EF4-FFF2-40B4-BE49-F238E27FC236}">
                <a16:creationId xmlns:a16="http://schemas.microsoft.com/office/drawing/2014/main" id="{59A2A3FF-475E-490C-8585-4CB202E72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96752"/>
            <a:ext cx="3256756" cy="325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F06928-E3F0-4F94-A416-3EA9D20698BD}"/>
              </a:ext>
            </a:extLst>
          </p:cNvPr>
          <p:cNvSpPr/>
          <p:nvPr/>
        </p:nvSpPr>
        <p:spPr>
          <a:xfrm>
            <a:off x="179512" y="1052736"/>
            <a:ext cx="52556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COVID-19 </a:t>
            </a:r>
            <a:r>
              <a:rPr lang="en-GB" b="1" dirty="0"/>
              <a:t>may not </a:t>
            </a:r>
            <a:r>
              <a:rPr lang="en-GB" dirty="0"/>
              <a:t>impact the fertility rates in the country because the age-sex structure of COVID-19 data in S.A. indicates that the rate of infections, admissions and deaths is highest among the elderly women</a:t>
            </a:r>
            <a:endParaRPr lang="en-ZA" dirty="0">
              <a:solidFill>
                <a:srgbClr val="00B05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8E8919-45E2-492B-B63D-610A399AB724}"/>
              </a:ext>
            </a:extLst>
          </p:cNvPr>
          <p:cNvSpPr/>
          <p:nvPr/>
        </p:nvSpPr>
        <p:spPr>
          <a:xfrm>
            <a:off x="179512" y="2974145"/>
            <a:ext cx="4968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Age pattern of COVID-19 infection, admission and deaths </a:t>
            </a:r>
            <a:r>
              <a:rPr lang="en-GB" b="1" dirty="0"/>
              <a:t>may possibly </a:t>
            </a:r>
            <a:r>
              <a:rPr lang="en-GB" dirty="0"/>
              <a:t>result in demographic outcomes such as fertility postponement or change in fertility intentions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4C559A-FB93-47D0-A478-3D95C5BCC87E}"/>
              </a:ext>
            </a:extLst>
          </p:cNvPr>
          <p:cNvSpPr/>
          <p:nvPr/>
        </p:nvSpPr>
        <p:spPr>
          <a:xfrm>
            <a:off x="179512" y="4618555"/>
            <a:ext cx="52556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pressures from the COVID-19 response on strained health services in low- and middle-income countries </a:t>
            </a:r>
            <a:r>
              <a:rPr lang="en-GB" b="1" dirty="0"/>
              <a:t>may have </a:t>
            </a:r>
            <a:r>
              <a:rPr lang="en-GB" dirty="0"/>
              <a:t>disrupted sexual reproductive health in various ways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F282EA0-8701-4C9E-BC20-FD1DDDE9566C}"/>
              </a:ext>
            </a:extLst>
          </p:cNvPr>
          <p:cNvSpPr/>
          <p:nvPr/>
        </p:nvSpPr>
        <p:spPr>
          <a:xfrm>
            <a:off x="5497604" y="1198856"/>
            <a:ext cx="792088" cy="792088"/>
          </a:xfrm>
          <a:prstGeom prst="ellipse">
            <a:avLst/>
          </a:prstGeom>
          <a:solidFill>
            <a:srgbClr val="D15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200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4E875F0-8413-4372-856B-681508B362B4}"/>
              </a:ext>
            </a:extLst>
          </p:cNvPr>
          <p:cNvSpPr/>
          <p:nvPr/>
        </p:nvSpPr>
        <p:spPr>
          <a:xfrm>
            <a:off x="5491200" y="3023734"/>
            <a:ext cx="792088" cy="792088"/>
          </a:xfrm>
          <a:prstGeom prst="ellipse">
            <a:avLst/>
          </a:prstGeom>
          <a:solidFill>
            <a:srgbClr val="D15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200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A7D1DCD-F642-4F93-9B73-1F32ABD73D76}"/>
              </a:ext>
            </a:extLst>
          </p:cNvPr>
          <p:cNvSpPr/>
          <p:nvPr/>
        </p:nvSpPr>
        <p:spPr>
          <a:xfrm>
            <a:off x="5491200" y="4772907"/>
            <a:ext cx="792088" cy="792088"/>
          </a:xfrm>
          <a:prstGeom prst="ellipse">
            <a:avLst/>
          </a:prstGeom>
          <a:solidFill>
            <a:srgbClr val="D15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200" dirty="0"/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4FB8E5-E6C1-4AD7-B01F-3BC259095C12}"/>
              </a:ext>
            </a:extLst>
          </p:cNvPr>
          <p:cNvSpPr txBox="1"/>
          <p:nvPr/>
        </p:nvSpPr>
        <p:spPr>
          <a:xfrm>
            <a:off x="179512" y="222673"/>
            <a:ext cx="5255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>
                <a:solidFill>
                  <a:srgbClr val="31859A"/>
                </a:solidFill>
              </a:rPr>
              <a:t>FERTILITY STUDY CONCLUSIONS</a:t>
            </a:r>
          </a:p>
        </p:txBody>
      </p:sp>
    </p:spTree>
    <p:extLst>
      <p:ext uri="{BB962C8B-B14F-4D97-AF65-F5344CB8AC3E}">
        <p14:creationId xmlns:p14="http://schemas.microsoft.com/office/powerpoint/2010/main" val="319710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/>
          <p:nvPr/>
        </p:nvSpPr>
        <p:spPr>
          <a:xfrm>
            <a:off x="5796136" y="6177794"/>
            <a:ext cx="2880320" cy="2035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0" y="-15279"/>
            <a:ext cx="9144000" cy="6112801"/>
            <a:chOff x="0" y="-15279"/>
            <a:chExt cx="9144000" cy="611280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90" t="2292"/>
            <a:stretch/>
          </p:blipFill>
          <p:spPr>
            <a:xfrm flipH="1">
              <a:off x="3059832" y="-15279"/>
              <a:ext cx="5113565" cy="61128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0" y="-14087"/>
              <a:ext cx="3059832" cy="61116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173397" y="-15278"/>
              <a:ext cx="970603" cy="6112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8B97459-67A0-4E4E-AD21-37CEAC92A749}"/>
              </a:ext>
            </a:extLst>
          </p:cNvPr>
          <p:cNvSpPr/>
          <p:nvPr/>
        </p:nvSpPr>
        <p:spPr>
          <a:xfrm>
            <a:off x="31616" y="2903787"/>
            <a:ext cx="4329113" cy="1221582"/>
          </a:xfrm>
          <a:prstGeom prst="rect">
            <a:avLst/>
          </a:prstGeom>
          <a:solidFill>
            <a:schemeClr val="tx1">
              <a:lumMod val="75000"/>
              <a:lumOff val="2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C4E05AE-3089-406C-B0C9-65ED857AB9AE}"/>
              </a:ext>
            </a:extLst>
          </p:cNvPr>
          <p:cNvGrpSpPr/>
          <p:nvPr/>
        </p:nvGrpSpPr>
        <p:grpSpPr>
          <a:xfrm>
            <a:off x="-76904" y="3068960"/>
            <a:ext cx="3616536" cy="1096546"/>
            <a:chOff x="471746" y="2836902"/>
            <a:chExt cx="4822048" cy="1462059"/>
          </a:xfrm>
          <a:solidFill>
            <a:schemeClr val="bg1">
              <a:lumMod val="50000"/>
              <a:alpha val="73000"/>
            </a:schemeClr>
          </a:solidFill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2EACE2C-F0BB-4B26-BDA0-E1B66FC049A7}"/>
                </a:ext>
              </a:extLst>
            </p:cNvPr>
            <p:cNvSpPr txBox="1"/>
            <p:nvPr/>
          </p:nvSpPr>
          <p:spPr>
            <a:xfrm>
              <a:off x="516642" y="2836902"/>
              <a:ext cx="4777152" cy="11079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ctr">
                <a:defRPr sz="5400">
                  <a:solidFill>
                    <a:schemeClr val="bg1"/>
                  </a:solidFill>
                  <a:effectLst>
                    <a:outerShdw blurRad="12700" dist="88900" dir="3000000" algn="tl" rotWithShape="0">
                      <a:schemeClr val="accent2">
                        <a:alpha val="40000"/>
                      </a:schemeClr>
                    </a:outerShdw>
                  </a:effectLst>
                  <a:latin typeface="+mj-lt"/>
                </a:defRPr>
              </a:lvl1pPr>
            </a:lstStyle>
            <a:p>
              <a:pPr algn="r"/>
              <a:r>
                <a:rPr lang="en-US" altLang="ko-KR" sz="48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Mortality</a:t>
              </a:r>
              <a:endParaRPr lang="ko-KR" altLang="en-US" sz="480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F7CD60F-31E5-47BD-825E-DF5FFB019C06}"/>
                </a:ext>
              </a:extLst>
            </p:cNvPr>
            <p:cNvSpPr txBox="1"/>
            <p:nvPr/>
          </p:nvSpPr>
          <p:spPr>
            <a:xfrm>
              <a:off x="471746" y="3765482"/>
              <a:ext cx="4777096" cy="5334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defRPr sz="5400">
                  <a:solidFill>
                    <a:schemeClr val="bg1"/>
                  </a:solidFill>
                  <a:effectLst>
                    <a:outerShdw blurRad="12700" dist="88900" dir="3000000" algn="tl" rotWithShape="0">
                      <a:schemeClr val="accent2">
                        <a:alpha val="40000"/>
                      </a:schemeClr>
                    </a:outerShdw>
                  </a:effectLst>
                  <a:latin typeface="+mj-lt"/>
                </a:defRPr>
              </a:lvl1pPr>
            </a:lstStyle>
            <a:p>
              <a:pPr algn="r"/>
              <a:r>
                <a:rPr lang="en-US" altLang="ko-KR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(Deaths)</a:t>
              </a:r>
              <a:endParaRPr lang="ko-KR" alt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419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Stats SA 2">
      <a:dk1>
        <a:sysClr val="windowText" lastClr="000000"/>
      </a:dk1>
      <a:lt1>
        <a:sysClr val="window" lastClr="FFFFFF"/>
      </a:lt1>
      <a:dk2>
        <a:srgbClr val="0056A7"/>
      </a:dk2>
      <a:lt2>
        <a:srgbClr val="FFFFFF"/>
      </a:lt2>
      <a:accent1>
        <a:srgbClr val="2B72B5"/>
      </a:accent1>
      <a:accent2>
        <a:srgbClr val="9BBB58"/>
      </a:accent2>
      <a:accent3>
        <a:srgbClr val="C0504C"/>
      </a:accent3>
      <a:accent4>
        <a:srgbClr val="4AACC5"/>
      </a:accent4>
      <a:accent5>
        <a:srgbClr val="FDBE2D"/>
      </a:accent5>
      <a:accent6>
        <a:srgbClr val="8064A1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Stats SA 2">
      <a:dk1>
        <a:sysClr val="windowText" lastClr="000000"/>
      </a:dk1>
      <a:lt1>
        <a:sysClr val="window" lastClr="FFFFFF"/>
      </a:lt1>
      <a:dk2>
        <a:srgbClr val="0056A7"/>
      </a:dk2>
      <a:lt2>
        <a:srgbClr val="FFFFFF"/>
      </a:lt2>
      <a:accent1>
        <a:srgbClr val="2B72B5"/>
      </a:accent1>
      <a:accent2>
        <a:srgbClr val="9BBB58"/>
      </a:accent2>
      <a:accent3>
        <a:srgbClr val="C0504C"/>
      </a:accent3>
      <a:accent4>
        <a:srgbClr val="4AACC5"/>
      </a:accent4>
      <a:accent5>
        <a:srgbClr val="FDBE2D"/>
      </a:accent5>
      <a:accent6>
        <a:srgbClr val="8064A1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clared xmlns="7822a446-cc90-4612-8ab5-747f263f1852">false</Declared>
    <MeridioUrl xmlns="7822a446-cc90-4612-8ab5-747f263f1852" xsi:nil="true"/>
    <DocId xmlns="7822a446-cc90-4612-8ab5-747f263f185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E06304B1385746933ED06FDC28D853" ma:contentTypeVersion="3" ma:contentTypeDescription="Create a new document." ma:contentTypeScope="" ma:versionID="0e12a24fb81a1ab65345488b42517c68">
  <xsd:schema xmlns:xsd="http://www.w3.org/2001/XMLSchema" xmlns:xs="http://www.w3.org/2001/XMLSchema" xmlns:p="http://schemas.microsoft.com/office/2006/metadata/properties" xmlns:ns2="7822a446-cc90-4612-8ab5-747f263f1852" targetNamespace="http://schemas.microsoft.com/office/2006/metadata/properties" ma:root="true" ma:fieldsID="9110703894df1445c45a21c97a01dfb6" ns2:_="">
    <xsd:import namespace="7822a446-cc90-4612-8ab5-747f263f1852"/>
    <xsd:element name="properties">
      <xsd:complexType>
        <xsd:sequence>
          <xsd:element name="documentManagement">
            <xsd:complexType>
              <xsd:all>
                <xsd:element ref="ns2:Declared" minOccurs="0"/>
                <xsd:element ref="ns2:DocId" minOccurs="0"/>
                <xsd:element ref="ns2:Meridio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22a446-cc90-4612-8ab5-747f263f1852" elementFormDefault="qualified">
    <xsd:import namespace="http://schemas.microsoft.com/office/2006/documentManagement/types"/>
    <xsd:import namespace="http://schemas.microsoft.com/office/infopath/2007/PartnerControls"/>
    <xsd:element name="Declared" ma:index="8" nillable="true" ma:displayName="Declared" ma:default="FALSE" ma:hidden="true" ma:internalName="Declared">
      <xsd:simpleType>
        <xsd:restriction base="dms:Boolean"/>
      </xsd:simpleType>
    </xsd:element>
    <xsd:element name="DocId" ma:index="9" nillable="true" ma:displayName="DocId" ma:hidden="true" ma:internalName="DocId">
      <xsd:simpleType>
        <xsd:restriction base="dms:Text"/>
      </xsd:simpleType>
    </xsd:element>
    <xsd:element name="MeridioUrl" ma:index="10" nillable="true" ma:displayName="MeridioUrl" ma:hidden="true" ma:internalName="MeridioUrl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51613D-A264-401F-83F8-E8EE0C1321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7B75BD-21EB-48E2-A8E1-F5B4D699DEAF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7822a446-cc90-4612-8ab5-747f263f1852"/>
    <ds:schemaRef ds:uri="http://purl.org/dc/elements/1.1/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8C633F4-614D-4646-9B3A-FB8324E632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22a446-cc90-4612-8ab5-747f263f18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3600</TotalTime>
  <Words>1490</Words>
  <Application>Microsoft Office PowerPoint</Application>
  <PresentationFormat>On-screen Show (4:3)</PresentationFormat>
  <Paragraphs>146</Paragraphs>
  <Slides>23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맑은 고딕</vt:lpstr>
      <vt:lpstr>Arial</vt:lpstr>
      <vt:lpstr>Calibri</vt:lpstr>
      <vt:lpstr>Century Gothic</vt:lpstr>
      <vt:lpstr>Helvetica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mariette</dc:creator>
  <cp:lastModifiedBy>Diego Iturralde</cp:lastModifiedBy>
  <cp:revision>241</cp:revision>
  <dcterms:created xsi:type="dcterms:W3CDTF">2019-02-28T08:14:27Z</dcterms:created>
  <dcterms:modified xsi:type="dcterms:W3CDTF">2020-12-10T15:09:01Z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0x01010092E06304B1385746933ED06FDC28D853</vt:lpwstr>
  </property>
  <property fmtid="{D5CDD505-2E9C-101B-9397-08002B2CF9AE}" pid="3" name="MSIP_Label_a4616250-01d4-40ab-a2e8-d4b03b0a4768_Enabled">
    <vt:lpwstr>True</vt:lpwstr>
  </property>
  <property fmtid="{D5CDD505-2E9C-101B-9397-08002B2CF9AE}" pid="4" name="MSIP_Label_a4616250-01d4-40ab-a2e8-d4b03b0a4768_SiteId">
    <vt:lpwstr>ca38a9e5-8ce2-41e8-a41e-647c7b50db4a</vt:lpwstr>
  </property>
  <property fmtid="{D5CDD505-2E9C-101B-9397-08002B2CF9AE}" pid="5" name="MSIP_Label_a4616250-01d4-40ab-a2e8-d4b03b0a4768_Owner">
    <vt:lpwstr>JeremieM@statssa.gov.za</vt:lpwstr>
  </property>
  <property fmtid="{D5CDD505-2E9C-101B-9397-08002B2CF9AE}" pid="6" name="MSIP_Label_a4616250-01d4-40ab-a2e8-d4b03b0a4768_SetDate">
    <vt:lpwstr>2020-08-20T08:59:47.7031355Z</vt:lpwstr>
  </property>
  <property fmtid="{D5CDD505-2E9C-101B-9397-08002B2CF9AE}" pid="7" name="MSIP_Label_a4616250-01d4-40ab-a2e8-d4b03b0a4768_Name">
    <vt:lpwstr>Personal</vt:lpwstr>
  </property>
  <property fmtid="{D5CDD505-2E9C-101B-9397-08002B2CF9AE}" pid="8" name="MSIP_Label_a4616250-01d4-40ab-a2e8-d4b03b0a4768_Application">
    <vt:lpwstr>Microsoft Azure Information Protection</vt:lpwstr>
  </property>
  <property fmtid="{D5CDD505-2E9C-101B-9397-08002B2CF9AE}" pid="9" name="MSIP_Label_a4616250-01d4-40ab-a2e8-d4b03b0a4768_ActionId">
    <vt:lpwstr>2b2df409-df80-4ebe-8a6c-699ce72e894f</vt:lpwstr>
  </property>
  <property fmtid="{D5CDD505-2E9C-101B-9397-08002B2CF9AE}" pid="10" name="MSIP_Label_a4616250-01d4-40ab-a2e8-d4b03b0a4768_Extended_MSFT_Method">
    <vt:lpwstr>Automatic</vt:lpwstr>
  </property>
  <property fmtid="{D5CDD505-2E9C-101B-9397-08002B2CF9AE}" pid="11" name="Sensitivity">
    <vt:lpwstr>Personal</vt:lpwstr>
  </property>
</Properties>
</file>